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ags/tag20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ags/tag40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8" r:id="rId2"/>
    <p:sldMasterId id="2147483682" r:id="rId3"/>
    <p:sldMasterId id="2147483698" r:id="rId4"/>
    <p:sldMasterId id="2147483709" r:id="rId5"/>
    <p:sldMasterId id="2147483721" r:id="rId6"/>
    <p:sldMasterId id="2147483726" r:id="rId7"/>
    <p:sldMasterId id="2147483738" r:id="rId8"/>
    <p:sldMasterId id="2147483753" r:id="rId9"/>
    <p:sldMasterId id="2147483765" r:id="rId10"/>
  </p:sldMasterIdLst>
  <p:notesMasterIdLst>
    <p:notesMasterId r:id="rId43"/>
  </p:notesMasterIdLst>
  <p:handoutMasterIdLst>
    <p:handoutMasterId r:id="rId44"/>
  </p:handoutMasterIdLst>
  <p:sldIdLst>
    <p:sldId id="256" r:id="rId11"/>
    <p:sldId id="747" r:id="rId12"/>
    <p:sldId id="434" r:id="rId13"/>
    <p:sldId id="436" r:id="rId14"/>
    <p:sldId id="753" r:id="rId15"/>
    <p:sldId id="632" r:id="rId16"/>
    <p:sldId id="589" r:id="rId17"/>
    <p:sldId id="764" r:id="rId18"/>
    <p:sldId id="763" r:id="rId19"/>
    <p:sldId id="765" r:id="rId20"/>
    <p:sldId id="275" r:id="rId21"/>
    <p:sldId id="596" r:id="rId22"/>
    <p:sldId id="597" r:id="rId23"/>
    <p:sldId id="766" r:id="rId24"/>
    <p:sldId id="638" r:id="rId25"/>
    <p:sldId id="684" r:id="rId26"/>
    <p:sldId id="283" r:id="rId27"/>
    <p:sldId id="284" r:id="rId28"/>
    <p:sldId id="582" r:id="rId29"/>
    <p:sldId id="648" r:id="rId30"/>
    <p:sldId id="658" r:id="rId31"/>
    <p:sldId id="623" r:id="rId32"/>
    <p:sldId id="583" r:id="rId33"/>
    <p:sldId id="593" r:id="rId34"/>
    <p:sldId id="584" r:id="rId35"/>
    <p:sldId id="259" r:id="rId36"/>
    <p:sldId id="767" r:id="rId37"/>
    <p:sldId id="768" r:id="rId38"/>
    <p:sldId id="590" r:id="rId39"/>
    <p:sldId id="319" r:id="rId40"/>
    <p:sldId id="627" r:id="rId41"/>
    <p:sldId id="603" r:id="rId4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8475F3-DB15-476E-B608-FBEF3898A6E5}">
          <p14:sldIdLst>
            <p14:sldId id="256"/>
            <p14:sldId id="747"/>
            <p14:sldId id="434"/>
            <p14:sldId id="436"/>
            <p14:sldId id="753"/>
            <p14:sldId id="632"/>
            <p14:sldId id="589"/>
            <p14:sldId id="764"/>
            <p14:sldId id="763"/>
            <p14:sldId id="765"/>
            <p14:sldId id="275"/>
            <p14:sldId id="596"/>
            <p14:sldId id="597"/>
            <p14:sldId id="766"/>
            <p14:sldId id="638"/>
            <p14:sldId id="684"/>
            <p14:sldId id="283"/>
            <p14:sldId id="284"/>
            <p14:sldId id="582"/>
            <p14:sldId id="648"/>
            <p14:sldId id="658"/>
            <p14:sldId id="623"/>
            <p14:sldId id="583"/>
            <p14:sldId id="593"/>
            <p14:sldId id="584"/>
            <p14:sldId id="259"/>
            <p14:sldId id="767"/>
            <p14:sldId id="768"/>
            <p14:sldId id="590"/>
            <p14:sldId id="319"/>
            <p14:sldId id="627"/>
            <p14:sldId id="6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44"/>
    <a:srgbClr val="3A835C"/>
    <a:srgbClr val="663300"/>
    <a:srgbClr val="56555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4628" autoAdjust="0"/>
  </p:normalViewPr>
  <p:slideViewPr>
    <p:cSldViewPr>
      <p:cViewPr varScale="1">
        <p:scale>
          <a:sx n="64" d="100"/>
          <a:sy n="64" d="100"/>
        </p:scale>
        <p:origin x="1496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848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91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2501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971" y="2"/>
            <a:ext cx="3012500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F9AAF-0AE3-4247-9B49-BBF66B7ECF09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379"/>
            <a:ext cx="3012501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971" y="8772379"/>
            <a:ext cx="3012500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619D8-3A6B-4C1F-A9FE-86814420F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98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C0C2820-977E-4393-934F-C7AAF469A7D0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8B0967A-3204-4281-98CC-ECC9AFA8BF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0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36566" y="8773357"/>
            <a:ext cx="3012001" cy="46119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87486" tIns="43743" rIns="87486" bIns="43743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62A168-97CD-48E0-8196-EE32DCE43DA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1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22895-70A5-4A51-9C2A-05EE73E2436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15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22895-70A5-4A51-9C2A-05EE73E2436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2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22895-70A5-4A51-9C2A-05EE73E2436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1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0967A-3204-4281-98CC-ECC9AFA8BF3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6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0967A-3204-4281-98CC-ECC9AFA8BF3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58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0967A-3204-4281-98CC-ECC9AFA8BF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914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0967A-3204-4281-98CC-ECC9AFA8BF3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4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2500" y="6400800"/>
            <a:ext cx="7086600" cy="244475"/>
          </a:xfr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kern="1400" dirty="0">
                <a:solidFill>
                  <a:srgbClr val="565555"/>
                </a:solidFill>
              </a:rPr>
              <a:t>2043 Woodland Parkway, Suite 301, St. Louis, MO 63146  I </a:t>
            </a:r>
            <a:r>
              <a:rPr lang="en-US" b="1" kern="1400" dirty="0">
                <a:solidFill>
                  <a:srgbClr val="009344"/>
                </a:solidFill>
              </a:rPr>
              <a:t>P</a:t>
            </a:r>
            <a:r>
              <a:rPr lang="en-US" kern="1400" dirty="0">
                <a:solidFill>
                  <a:srgbClr val="009344"/>
                </a:solidFill>
              </a:rPr>
              <a:t> </a:t>
            </a:r>
            <a:r>
              <a:rPr lang="en-US" kern="1400" dirty="0">
                <a:solidFill>
                  <a:srgbClr val="565555"/>
                </a:solidFill>
              </a:rPr>
              <a:t>314-432-1377  I</a:t>
            </a:r>
            <a:r>
              <a:rPr lang="en-US" kern="1400" dirty="0">
                <a:solidFill>
                  <a:srgbClr val="6C6A67"/>
                </a:solidFill>
              </a:rPr>
              <a:t>  </a:t>
            </a:r>
            <a:r>
              <a:rPr lang="en-US" b="1" kern="1400" dirty="0">
                <a:solidFill>
                  <a:srgbClr val="009344"/>
                </a:solidFill>
              </a:rPr>
              <a:t>F</a:t>
            </a:r>
            <a:r>
              <a:rPr lang="en-US" kern="1400" dirty="0">
                <a:solidFill>
                  <a:srgbClr val="009344"/>
                </a:solidFill>
              </a:rPr>
              <a:t> </a:t>
            </a:r>
            <a:r>
              <a:rPr lang="en-US" kern="1400" dirty="0">
                <a:solidFill>
                  <a:srgbClr val="565555"/>
                </a:solidFill>
              </a:rPr>
              <a:t>314-439-9411  I www.ecscorrosion.com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2043 Woodland Parkway, Suite 301, St. Louis, MO 63146  I P 314-432-1377  I  F 314-439-9411  I www.ecscorrosion.com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31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R Corporation Webs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94283" y="0"/>
            <a:ext cx="3649718" cy="126124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0744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241B5-2471-478C-A9EE-8C3B5C5E52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435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ata_center 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rotection_fad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ata_center 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 userDrawn="1"/>
        </p:nvSpPr>
        <p:spPr bwMode="auto">
          <a:xfrm flipV="1">
            <a:off x="0" y="1323975"/>
            <a:ext cx="2895600" cy="9525"/>
          </a:xfrm>
          <a:prstGeom prst="line">
            <a:avLst/>
          </a:prstGeom>
          <a:noFill/>
          <a:ln w="76200">
            <a:solidFill>
              <a:srgbClr val="D75008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cs typeface="Arial" pitchFamily="34" charset="0"/>
            </a:endParaRPr>
          </a:p>
        </p:txBody>
      </p:sp>
      <p:pic>
        <p:nvPicPr>
          <p:cNvPr id="8" name="Picture 6" descr="Presentation Icon 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b="14764"/>
          <a:stretch>
            <a:fillRect/>
          </a:stretch>
        </p:blipFill>
        <p:spPr bwMode="auto">
          <a:xfrm>
            <a:off x="176213" y="0"/>
            <a:ext cx="14208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ata_center 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/>
        </p:spPr>
        <p:txBody>
          <a:bodyPr/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098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resentation Icon 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b="14764"/>
          <a:stretch>
            <a:fillRect/>
          </a:stretch>
        </p:blipFill>
        <p:spPr bwMode="auto">
          <a:xfrm>
            <a:off x="176213" y="0"/>
            <a:ext cx="14208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0163" y="228600"/>
            <a:ext cx="7534275" cy="1143000"/>
          </a:xfrm>
        </p:spPr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7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914B891-2F42-459F-83D0-CBF7D2F2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4940" y="6406230"/>
            <a:ext cx="1697355" cy="365125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F1A5A53E-FBE1-4593-AE21-DF08254E7B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8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59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40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61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4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26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66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98FC-3E9A-4180-8DD0-7101D4A2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04AD-C926-4826-8E6C-DB6D4CE4B3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kern="1400">
                <a:solidFill>
                  <a:srgbClr val="6C6A67"/>
                </a:solidFill>
              </a:rPr>
              <a:t>11336 </a:t>
            </a:r>
            <a:r>
              <a:rPr lang="en-US" kern="1400" dirty="0" err="1">
                <a:solidFill>
                  <a:srgbClr val="6C6A67"/>
                </a:solidFill>
              </a:rPr>
              <a:t>Lackland</a:t>
            </a:r>
            <a:r>
              <a:rPr lang="en-US" kern="1400" dirty="0">
                <a:solidFill>
                  <a:srgbClr val="6C6A67"/>
                </a:solidFill>
              </a:rPr>
              <a:t> Road, St. Louis, MO 63146  I P 314-432-1377  I  F 314-439-9411  I www.ecscorrosion.com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FAB2-5CF8-4835-B15D-82DBC5F62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1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4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80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2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665163"/>
            <a:ext cx="8229599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9" y="328306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</a:t>
            </a:r>
          </a:p>
          <a:p>
            <a:r>
              <a:rPr lang="en-US" dirty="0"/>
              <a:t>Month Day, 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226256"/>
      </p:ext>
    </p:extLst>
  </p:cSld>
  <p:clrMapOvr>
    <a:masterClrMapping/>
  </p:clrMapOvr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684" y="291213"/>
            <a:ext cx="7189597" cy="106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837"/>
            <a:ext cx="7886700" cy="4652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644256"/>
      </p:ext>
    </p:extLst>
  </p:cSld>
  <p:clrMapOvr>
    <a:masterClrMapping/>
  </p:clrMapOvr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5305521"/>
      </p:ext>
    </p:extLst>
  </p:cSld>
  <p:clrMapOvr>
    <a:masterClrMapping/>
  </p:clrMapOvr>
  <p:hf sldNum="0"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684" y="77530"/>
            <a:ext cx="7253926" cy="1430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143583"/>
      </p:ext>
    </p:extLst>
  </p:cSld>
  <p:clrMapOvr>
    <a:masterClrMapping/>
  </p:clrMapOvr>
  <p:hf sldNum="0"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809" y="16009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335452"/>
      </p:ext>
    </p:extLst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982170"/>
      </p:ext>
    </p:extLst>
  </p:cSld>
  <p:clrMapOvr>
    <a:masterClrMapping/>
  </p:clrMapOvr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85335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7772400" cy="365125"/>
          </a:xfrm>
        </p:spPr>
        <p:txBody>
          <a:bodyPr/>
          <a:lstStyle/>
          <a:p>
            <a:r>
              <a:rPr lang="en-US" dirty="0"/>
              <a:t>11336 </a:t>
            </a:r>
            <a:r>
              <a:rPr lang="en-US" dirty="0" err="1"/>
              <a:t>Lackland</a:t>
            </a:r>
            <a:r>
              <a:rPr lang="en-US" dirty="0"/>
              <a:t> Road, St. Louis, MO 63146  I P 314-432-1377  I  ecscorrosion.com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890758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142098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490958"/>
            <a:ext cx="294957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332930"/>
      </p:ext>
    </p:extLst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882872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41309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483072"/>
            <a:ext cx="294957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440656"/>
      </p:ext>
    </p:extLst>
  </p:cSld>
  <p:clrMapOvr>
    <a:masterClrMapping/>
  </p:clrMapOvr>
  <p:hf sldNum="0"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691749"/>
      </p:ext>
    </p:extLst>
  </p:cSld>
  <p:clrMapOvr>
    <a:masterClrMapping/>
  </p:clrMapOvr>
  <p:hf sldNum="0"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952220"/>
      </p:ext>
    </p:extLst>
  </p:cSld>
  <p:clrMapOvr>
    <a:masterClrMapping/>
  </p:clrMapOvr>
  <p:hf sldNum="0"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64252251"/>
      </p:ext>
    </p:extLst>
  </p:cSld>
  <p:clrMapOvr>
    <a:masterClrMapping/>
  </p:clrMapOvr>
  <p:hf sldNum="0"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FFC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696467"/>
      </p:ext>
    </p:extLst>
  </p:cSld>
  <p:clrMapOvr>
    <a:masterClrMapping/>
  </p:clrMapOvr>
  <p:hf sldNum="0"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R Corporation Webs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94283" y="0"/>
            <a:ext cx="3649718" cy="126124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390614"/>
      </p:ext>
    </p:extLst>
  </p:cSld>
  <p:clrMapOvr>
    <a:masterClrMapping/>
  </p:clrMapOvr>
  <p:hf sldNum="0"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196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R Corporation Webs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94283" y="0"/>
            <a:ext cx="3649718" cy="126124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116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1618734" y="6056155"/>
            <a:ext cx="4291236" cy="368656"/>
          </a:xfrm>
          <a:prstGeom prst="rect">
            <a:avLst/>
          </a:prstGeom>
        </p:spPr>
        <p:txBody>
          <a:bodyPr vert="horz" anchor="ctr"/>
          <a:lstStyle>
            <a:lvl1pPr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of the presenter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34" y="5693971"/>
            <a:ext cx="4291237" cy="362183"/>
          </a:xfrm>
          <a:prstGeom prst="rect">
            <a:avLst/>
          </a:prstGeom>
        </p:spPr>
        <p:txBody>
          <a:bodyPr vert="horz" anchor="ctr"/>
          <a:lstStyle>
            <a:lvl1pPr>
              <a:defRPr sz="1800" b="1" i="0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of the presentation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0434" y="6155182"/>
            <a:ext cx="828432" cy="218725"/>
          </a:xfrm>
          <a:prstGeom prst="rect">
            <a:avLst/>
          </a:prstGeom>
        </p:spPr>
        <p:txBody>
          <a:bodyPr vert="horz"/>
          <a:lstStyle>
            <a:lvl1pPr algn="ctr">
              <a:defRPr sz="75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30434" y="6155182"/>
            <a:ext cx="0" cy="218725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9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2043 Woodland Parkway, Suite 301, St. Louis, MO 63146  I P 314-432-1377  I  F 314-439-9411  I www.ecscorrosion.com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3A2A5048-E418-442B-BA77-7ADC17D140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665163"/>
            <a:ext cx="8229599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9" y="3283061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</a:t>
            </a:r>
          </a:p>
          <a:p>
            <a:r>
              <a:rPr lang="en-US" dirty="0"/>
              <a:t>Month Day, 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047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06" y="1524000"/>
            <a:ext cx="7886700" cy="689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4542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6D244066-D70F-4A0D-8EF3-4672C27E6A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8406" y="2451651"/>
            <a:ext cx="7886700" cy="3751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8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lblaz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0" y="1323975"/>
            <a:ext cx="2895600" cy="0"/>
          </a:xfrm>
          <a:prstGeom prst="line">
            <a:avLst/>
          </a:prstGeom>
          <a:noFill/>
          <a:ln w="76200">
            <a:solidFill>
              <a:srgbClr val="D75008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0163" y="228600"/>
            <a:ext cx="7534275" cy="1143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0" y="228600"/>
            <a:ext cx="1071041" cy="9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2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lblaz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0" y="1323975"/>
            <a:ext cx="2895600" cy="0"/>
          </a:xfrm>
          <a:prstGeom prst="line">
            <a:avLst/>
          </a:prstGeom>
          <a:noFill/>
          <a:ln w="76200">
            <a:solidFill>
              <a:srgbClr val="D75008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0163" y="228600"/>
            <a:ext cx="7534275" cy="1143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0" y="228600"/>
            <a:ext cx="1071041" cy="9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32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92F500E-9D12-46E3-ABC9-B443EC8DECAA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35B1C38-5344-4EE9-8E3A-5BF7D23EEF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640" y="1352282"/>
            <a:ext cx="8229600" cy="46314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0827" y="43154"/>
            <a:ext cx="7886700" cy="11383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Clean Ag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4" y="130465"/>
            <a:ext cx="837372" cy="75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619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oking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0" y="1323975"/>
            <a:ext cx="2895600" cy="0"/>
          </a:xfrm>
          <a:prstGeom prst="line">
            <a:avLst/>
          </a:prstGeom>
          <a:noFill/>
          <a:ln w="76200">
            <a:solidFill>
              <a:srgbClr val="D75008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0163" y="228600"/>
            <a:ext cx="7534275" cy="1143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26" name="Picture 2" descr="C:\Users\LKaiser\Documents\2 Sales and Marketing\Presentations\2015 Spring 7x24 Clean Agents\Data Center Industry Updates Ico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6" y="112886"/>
            <a:ext cx="1223834" cy="119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68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684" y="291213"/>
            <a:ext cx="7189597" cy="106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837"/>
            <a:ext cx="7886700" cy="4652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3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68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8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8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2043 Woodland Parkway, Suite 301, St. Louis, MO 63146  I P 314-432-1377  I  F 314-439-9411  I www.ecscorrosion.com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25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40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68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41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07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24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82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496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85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R Corporation Webs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94283" y="0"/>
            <a:ext cx="3649718" cy="126124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62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2043 Woodland Parkway, Suite 301, St. Louis, MO 63146  I P 314-432-1377  I  F 314-439-9411  I www.ecscorrosion.com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241B5-2471-478C-A9EE-8C3B5C5E52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89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ata_center 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rotection_fad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ata_center 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 userDrawn="1"/>
        </p:nvSpPr>
        <p:spPr bwMode="auto">
          <a:xfrm flipV="1">
            <a:off x="0" y="1323975"/>
            <a:ext cx="2895600" cy="9525"/>
          </a:xfrm>
          <a:prstGeom prst="line">
            <a:avLst/>
          </a:prstGeom>
          <a:noFill/>
          <a:ln w="76200">
            <a:solidFill>
              <a:srgbClr val="D75008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cs typeface="Arial" pitchFamily="34" charset="0"/>
            </a:endParaRPr>
          </a:p>
        </p:txBody>
      </p:sp>
      <p:pic>
        <p:nvPicPr>
          <p:cNvPr id="8" name="Picture 6" descr="Presentation Icon 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b="14764"/>
          <a:stretch>
            <a:fillRect/>
          </a:stretch>
        </p:blipFill>
        <p:spPr bwMode="auto">
          <a:xfrm>
            <a:off x="176213" y="0"/>
            <a:ext cx="14208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ata_center 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/>
        </p:spPr>
        <p:txBody>
          <a:bodyPr/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805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resentation Icon 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b="14764"/>
          <a:stretch>
            <a:fillRect/>
          </a:stretch>
        </p:blipFill>
        <p:spPr bwMode="auto">
          <a:xfrm>
            <a:off x="176213" y="0"/>
            <a:ext cx="14208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0163" y="228600"/>
            <a:ext cx="7534275" cy="1143000"/>
          </a:xfrm>
        </p:spPr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89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R Corporation Webs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94283" y="0"/>
            <a:ext cx="3649718" cy="126124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458043"/>
      </p:ext>
    </p:extLst>
  </p:cSld>
  <p:clrMapOvr>
    <a:masterClrMapping/>
  </p:clrMapOvr>
  <p:hf sldNum="0" hdr="0" ft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1618734" y="6056155"/>
            <a:ext cx="4291236" cy="368656"/>
          </a:xfrm>
          <a:prstGeom prst="rect">
            <a:avLst/>
          </a:prstGeom>
        </p:spPr>
        <p:txBody>
          <a:bodyPr vert="horz" anchor="ctr"/>
          <a:lstStyle>
            <a:lvl1pPr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of the presenter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34" y="5693971"/>
            <a:ext cx="4291237" cy="362183"/>
          </a:xfrm>
          <a:prstGeom prst="rect">
            <a:avLst/>
          </a:prstGeom>
        </p:spPr>
        <p:txBody>
          <a:bodyPr vert="horz" anchor="ctr"/>
          <a:lstStyle>
            <a:lvl1pPr>
              <a:defRPr sz="1800" b="1" i="0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of the presentation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0434" y="6155182"/>
            <a:ext cx="828432" cy="218725"/>
          </a:xfrm>
          <a:prstGeom prst="rect">
            <a:avLst/>
          </a:prstGeom>
        </p:spPr>
        <p:txBody>
          <a:bodyPr vert="horz"/>
          <a:lstStyle>
            <a:lvl1pPr algn="ctr">
              <a:defRPr sz="75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30434" y="6155182"/>
            <a:ext cx="0" cy="218725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557161"/>
      </p:ext>
    </p:extLst>
  </p:cSld>
  <p:clrMapOvr>
    <a:masterClrMapping/>
  </p:clrMapOvr>
  <p:hf sldNum="0" hdr="0" ft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665163"/>
            <a:ext cx="8229599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9" y="3283061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</a:t>
            </a:r>
          </a:p>
          <a:p>
            <a:r>
              <a:rPr lang="en-US" dirty="0"/>
              <a:t>Month Day, 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736055"/>
      </p:ext>
    </p:extLst>
  </p:cSld>
  <p:clrMapOvr>
    <a:masterClrMapping/>
  </p:clrMapOvr>
  <p:hf sldNum="0" hdr="0" ft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06" y="1524000"/>
            <a:ext cx="7886700" cy="689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4542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8406" y="2451651"/>
            <a:ext cx="7886700" cy="3751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39339"/>
      </p:ext>
    </p:extLst>
  </p:cSld>
  <p:clrMapOvr>
    <a:masterClrMapping/>
  </p:clrMapOvr>
  <p:hf sldNum="0"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ilblaz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0" y="1323975"/>
            <a:ext cx="2895600" cy="0"/>
          </a:xfrm>
          <a:prstGeom prst="line">
            <a:avLst/>
          </a:prstGeom>
          <a:noFill/>
          <a:ln w="76200">
            <a:solidFill>
              <a:srgbClr val="D75008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0163" y="228600"/>
            <a:ext cx="7534275" cy="1143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0" y="228600"/>
            <a:ext cx="1071041" cy="9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1829"/>
      </p:ext>
    </p:extLst>
  </p:cSld>
  <p:clrMapOvr>
    <a:masterClrMapping/>
  </p:clrMapOvr>
  <p:hf sldNum="0" hdr="0" ft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ilblaz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0" y="1323975"/>
            <a:ext cx="2895600" cy="0"/>
          </a:xfrm>
          <a:prstGeom prst="line">
            <a:avLst/>
          </a:prstGeom>
          <a:noFill/>
          <a:ln w="76200">
            <a:solidFill>
              <a:srgbClr val="D75008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0163" y="228600"/>
            <a:ext cx="7534275" cy="1143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0" y="228600"/>
            <a:ext cx="1071041" cy="9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57835"/>
      </p:ext>
    </p:extLst>
  </p:cSld>
  <p:clrMapOvr>
    <a:masterClrMapping/>
  </p:clrMapOvr>
  <p:hf sldNum="0" hdr="0" ft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640" y="1352282"/>
            <a:ext cx="8229600" cy="46314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0827" y="43154"/>
            <a:ext cx="7886700" cy="11383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Clean Ag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4" y="130465"/>
            <a:ext cx="837372" cy="75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163568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2043 Woodland Parkway, Suite 301, St. Louis, MO 63146  I P 314-432-1377  I  F 314-439-9411  I www.ecscorrosion.com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oking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0" y="1323975"/>
            <a:ext cx="2895600" cy="0"/>
          </a:xfrm>
          <a:prstGeom prst="line">
            <a:avLst/>
          </a:prstGeom>
          <a:noFill/>
          <a:ln w="76200">
            <a:solidFill>
              <a:srgbClr val="D75008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0163" y="228600"/>
            <a:ext cx="7534275" cy="1143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D7500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26" name="Picture 2" descr="C:\Users\LKaiser\Documents\2 Sales and Marketing\Presentations\2015 Spring 7x24 Clean Agents\Data Center Industry Updates 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6" y="112886"/>
            <a:ext cx="1223834" cy="119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66652"/>
      </p:ext>
    </p:extLst>
  </p:cSld>
  <p:clrMapOvr>
    <a:masterClrMapping/>
  </p:clrMapOvr>
  <p:hf sldNum="0" hdr="0" ft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684" y="291213"/>
            <a:ext cx="7189597" cy="106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837"/>
            <a:ext cx="7886700" cy="4652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172459"/>
      </p:ext>
    </p:extLst>
  </p:cSld>
  <p:clrMapOvr>
    <a:masterClrMapping/>
  </p:clrMapOvr>
  <p:hf sldNum="0" hdr="0" ft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82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665163"/>
            <a:ext cx="8229599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9" y="328306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</a:t>
            </a:r>
          </a:p>
          <a:p>
            <a:r>
              <a:rPr lang="en-US" dirty="0"/>
              <a:t>Month Day, 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5326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684" y="291213"/>
            <a:ext cx="7189597" cy="106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837"/>
            <a:ext cx="7886700" cy="4652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86540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3308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684" y="77530"/>
            <a:ext cx="7253926" cy="1430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2150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809" y="16009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5905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888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73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890758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142098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490958"/>
            <a:ext cx="294957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7881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882872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41309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483072"/>
            <a:ext cx="294957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794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1253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8567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27349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FFC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26986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R Corporation Webs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94283" y="0"/>
            <a:ext cx="3649718" cy="126124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6449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3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7772400" cy="365125"/>
          </a:xfrm>
        </p:spPr>
        <p:txBody>
          <a:bodyPr/>
          <a:lstStyle/>
          <a:p>
            <a:r>
              <a:rPr lang="en-US" dirty="0"/>
              <a:t>11336 </a:t>
            </a:r>
            <a:r>
              <a:rPr lang="en-US" dirty="0" err="1"/>
              <a:t>Lackland</a:t>
            </a:r>
            <a:r>
              <a:rPr lang="en-US" dirty="0"/>
              <a:t> Road, St. Louis, MO 63146  I P 314-432-1377  I  ecscorrosion.com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914B891-2F42-459F-83D0-CBF7D2F2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4940" y="6406230"/>
            <a:ext cx="1697355" cy="365125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F1A5A53E-FBE1-4593-AE21-DF08254E7B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1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2043 Woodland Parkway, Suite 301, St. Louis, MO 63146  I P 314-432-1377  I  F 314-439-9411  I www.ecscorrosion.com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4019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735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27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49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096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636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989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459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390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9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5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png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ags" Target="../tags/tag1.xml"/><Relationship Id="rId25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8.jpe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7.jpe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1.png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ags" Target="../tags/tag2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2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95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7772400" cy="365125"/>
          </a:xfrm>
          <a:prstGeom prst="rect">
            <a:avLst/>
          </a:prstGeom>
        </p:spPr>
        <p:txBody>
          <a:bodyPr vert="horz" wrap="square" lIns="91440" tIns="45720" rIns="91440" bIns="45720" rtlCol="0" anchor="t" anchorCtr="1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kern="1400" dirty="0">
                <a:solidFill>
                  <a:srgbClr val="6C6A67"/>
                </a:solidFill>
              </a:rPr>
              <a:t>11336 </a:t>
            </a:r>
            <a:r>
              <a:rPr lang="en-US" kern="1400" dirty="0" err="1">
                <a:solidFill>
                  <a:srgbClr val="6C6A67"/>
                </a:solidFill>
              </a:rPr>
              <a:t>Lackland</a:t>
            </a:r>
            <a:r>
              <a:rPr lang="en-US" kern="1400" dirty="0">
                <a:solidFill>
                  <a:srgbClr val="6C6A67"/>
                </a:solidFill>
              </a:rPr>
              <a:t> Road, St. Louis, MO 63146  I P 314-432-1377  I  F 314-439-9411  I www.ecscorrosion.com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A5048-E418-442B-BA77-7ADC17D140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Box 1032"/>
          <p:cNvSpPr txBox="1">
            <a:spLocks noChangeArrowheads="1"/>
          </p:cNvSpPr>
          <p:nvPr userDrawn="1"/>
        </p:nvSpPr>
        <p:spPr bwMode="auto">
          <a:xfrm>
            <a:off x="904783" y="6673334"/>
            <a:ext cx="71628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800" dirty="0">
                <a:solidFill>
                  <a:srgbClr val="565555"/>
                </a:solidFill>
              </a:rPr>
              <a:t>©2018 Engineered Corrosion Solutions, LLC  All Rights Reserved.  ECS. LLC  Proprietary Information.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10" y="138417"/>
            <a:ext cx="1898239" cy="1231595"/>
          </a:xfrm>
          <a:prstGeom prst="rect">
            <a:avLst/>
          </a:prstGeom>
        </p:spPr>
      </p:pic>
      <p:sp>
        <p:nvSpPr>
          <p:cNvPr id="8" name="Text Box 1032"/>
          <p:cNvSpPr txBox="1">
            <a:spLocks noChangeArrowheads="1"/>
          </p:cNvSpPr>
          <p:nvPr userDrawn="1"/>
        </p:nvSpPr>
        <p:spPr bwMode="auto">
          <a:xfrm>
            <a:off x="447583" y="6673334"/>
            <a:ext cx="7620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800" dirty="0">
                <a:solidFill>
                  <a:srgbClr val="565555"/>
                </a:solidFill>
              </a:rPr>
              <a:t> v.3</a:t>
            </a:r>
          </a:p>
        </p:txBody>
      </p:sp>
    </p:spTree>
    <p:extLst>
      <p:ext uri="{BB962C8B-B14F-4D97-AF65-F5344CB8AC3E}">
        <p14:creationId xmlns:p14="http://schemas.microsoft.com/office/powerpoint/2010/main" val="79825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0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56555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330"/>
            <a:ext cx="9144000" cy="49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9CE82-F72D-4B7A-92D6-6364D1D3FEA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487D4-49F3-4D72-8D46-8B8C50756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684" y="91670"/>
            <a:ext cx="7253926" cy="1430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259" y="1825625"/>
            <a:ext cx="81518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0" y="1010497"/>
            <a:ext cx="1555423" cy="215"/>
          </a:xfrm>
          <a:prstGeom prst="line">
            <a:avLst/>
          </a:prstGeom>
          <a:ln w="38100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94283" y="0"/>
            <a:ext cx="3649718" cy="126124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97FF23E-BE48-445D-8E46-D1C64B9CD9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-46981"/>
          <a:stretch/>
        </p:blipFill>
        <p:spPr>
          <a:xfrm>
            <a:off x="487679" y="6297499"/>
            <a:ext cx="1973475" cy="365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345005-861B-4F8B-A7E2-FC4EB5E5542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20231"/>
          <a:stretch/>
        </p:blipFill>
        <p:spPr>
          <a:xfrm>
            <a:off x="172505" y="403246"/>
            <a:ext cx="1210412" cy="555582"/>
          </a:xfrm>
          <a:prstGeom prst="rect">
            <a:avLst/>
          </a:prstGeom>
        </p:spPr>
      </p:pic>
      <p:pic>
        <p:nvPicPr>
          <p:cNvPr id="24578" name="Picture 2" descr="Image result for ECS Solutions logo white">
            <a:extLst>
              <a:ext uri="{FF2B5EF4-FFF2-40B4-BE49-F238E27FC236}">
                <a16:creationId xmlns:a16="http://schemas.microsoft.com/office/drawing/2014/main" id="{90AE7D32-58F3-428D-875D-4A5A1DE0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42" y="6303549"/>
            <a:ext cx="1318882" cy="4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35BA589-BF52-49B2-939D-CAFB07FFFD6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14498" b="15936"/>
          <a:stretch/>
        </p:blipFill>
        <p:spPr bwMode="auto">
          <a:xfrm>
            <a:off x="16414" y="97525"/>
            <a:ext cx="9127586" cy="672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5F3416-CDC2-4D4D-AEF3-C827D81BD7A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94" y="-127866"/>
            <a:ext cx="4462945" cy="2895600"/>
          </a:xfrm>
          <a:prstGeom prst="rect">
            <a:avLst/>
          </a:prstGeom>
        </p:spPr>
      </p:pic>
      <p:sp>
        <p:nvSpPr>
          <p:cNvPr id="18" name="Text Box 1032">
            <a:extLst>
              <a:ext uri="{FF2B5EF4-FFF2-40B4-BE49-F238E27FC236}">
                <a16:creationId xmlns:a16="http://schemas.microsoft.com/office/drawing/2014/main" id="{0B188F05-2805-40BC-BDAF-19E39D8CFB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4783" y="6643188"/>
            <a:ext cx="71628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800" dirty="0">
                <a:solidFill>
                  <a:srgbClr val="565555"/>
                </a:solidFill>
              </a:rPr>
              <a:t>©2018 Engineered Corrosion Solutions, LLC  All Rights Reserved.  ECS. LLC  Proprietary Information.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7AF3860-E548-4074-9F4E-799C4525D6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93" y="5029200"/>
            <a:ext cx="1445009" cy="14085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 descr="\\cmidc4\securecmi$\Pictures for LK\Jeff's Favorite Pictures\Best All Time Galvanized Tubercules.jpg">
            <a:extLst>
              <a:ext uri="{FF2B5EF4-FFF2-40B4-BE49-F238E27FC236}">
                <a16:creationId xmlns:a16="http://schemas.microsoft.com/office/drawing/2014/main" id="{9D36137B-4BBB-4903-BA62-D3957C9AED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93" y="5029200"/>
            <a:ext cx="1408507" cy="1408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:\Pictures for LK\Jeff's Favorite Pictures\Black Steel 10 year old 2.5 inch main (Before).JPG">
            <a:extLst>
              <a:ext uri="{FF2B5EF4-FFF2-40B4-BE49-F238E27FC236}">
                <a16:creationId xmlns:a16="http://schemas.microsoft.com/office/drawing/2014/main" id="{313370C8-3F62-4667-AA3E-B9B9B76CC0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4"/>
          <a:stretch/>
        </p:blipFill>
        <p:spPr bwMode="auto">
          <a:xfrm>
            <a:off x="3315893" y="5318381"/>
            <a:ext cx="1920548" cy="111932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B7174A-DCF1-4A95-8F0F-E1343F2D1B0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7964"/>
            <a:ext cx="2177876" cy="1099743"/>
          </a:xfrm>
          <a:prstGeom prst="rect">
            <a:avLst/>
          </a:prstGeom>
        </p:spPr>
      </p:pic>
      <p:sp>
        <p:nvSpPr>
          <p:cNvPr id="23" name="Text Box 1032">
            <a:extLst>
              <a:ext uri="{FF2B5EF4-FFF2-40B4-BE49-F238E27FC236}">
                <a16:creationId xmlns:a16="http://schemas.microsoft.com/office/drawing/2014/main" id="{E8BCB941-5F4A-47FE-BDA2-127996387EF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1383" y="6643187"/>
            <a:ext cx="7620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800" dirty="0">
                <a:solidFill>
                  <a:srgbClr val="565555"/>
                </a:solidFill>
              </a:rPr>
              <a:t> v.3</a:t>
            </a:r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44584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BFA0"/>
          </a:solidFill>
          <a:latin typeface="Open Sans Condensed" panose="020B0806030504020204" pitchFamily="34" charset="0"/>
          <a:ea typeface="Open Sans Condensed" panose="020B0806030504020204" pitchFamily="34" charset="0"/>
          <a:cs typeface="Open Sans Condensed" panose="020B08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B81C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Open Sans Condensed" panose="020B0806030504020204" pitchFamily="34" charset="0"/>
          <a:ea typeface="Open Sans Condensed" panose="020B0806030504020204" pitchFamily="34" charset="0"/>
          <a:cs typeface="Open Sans Condensed" panose="020B08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58888" indent="-344488" algn="l" defTabSz="914400" rtl="0" eaLnBrk="1" latinLnBrk="0" hangingPunct="1">
        <a:lnSpc>
          <a:spcPct val="90000"/>
        </a:lnSpc>
        <a:spcBef>
          <a:spcPts val="500"/>
        </a:spcBef>
        <a:buClr>
          <a:srgbClr val="FFB81C"/>
        </a:buClr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03601102-1406-4A9F-B531-C260544B99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8"/>
          <a:stretch/>
        </p:blipFill>
        <p:spPr>
          <a:xfrm>
            <a:off x="1132895" y="1688122"/>
            <a:ext cx="6878210" cy="31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8" r:id="rId9"/>
    <p:sldLayoutId id="21474837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330"/>
            <a:ext cx="9144000" cy="49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4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03601102-1406-4A9F-B531-C260544B99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8"/>
          <a:stretch/>
        </p:blipFill>
        <p:spPr>
          <a:xfrm>
            <a:off x="1132895" y="1688122"/>
            <a:ext cx="6878210" cy="317714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0C95ACD-4BFE-4FE3-9202-5DC693A5F40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14498" b="15936"/>
          <a:stretch/>
        </p:blipFill>
        <p:spPr bwMode="auto">
          <a:xfrm>
            <a:off x="16414" y="97525"/>
            <a:ext cx="9127586" cy="672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E1089-04EA-48A9-8441-2EEB2C2544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94" y="-127866"/>
            <a:ext cx="4462945" cy="2895600"/>
          </a:xfrm>
          <a:prstGeom prst="rect">
            <a:avLst/>
          </a:prstGeom>
        </p:spPr>
      </p:pic>
      <p:sp>
        <p:nvSpPr>
          <p:cNvPr id="8" name="Text Box 1032">
            <a:extLst>
              <a:ext uri="{FF2B5EF4-FFF2-40B4-BE49-F238E27FC236}">
                <a16:creationId xmlns:a16="http://schemas.microsoft.com/office/drawing/2014/main" id="{86F9731B-866D-4A9A-95E6-C0ACEE881F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4783" y="6643188"/>
            <a:ext cx="71628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800" dirty="0">
                <a:solidFill>
                  <a:srgbClr val="565555"/>
                </a:solidFill>
              </a:rPr>
              <a:t>©2018 Engineered Corrosion Solutions, LLC  All Rights Reserved.  ECS. LLC  Proprietary Information.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8F4B95B-840C-43B1-AD3D-AB2EF2F7D5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93" y="5029200"/>
            <a:ext cx="1445009" cy="14085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\\cmidc4\securecmi$\Pictures for LK\Jeff's Favorite Pictures\Best All Time Galvanized Tubercules.jpg">
            <a:extLst>
              <a:ext uri="{FF2B5EF4-FFF2-40B4-BE49-F238E27FC236}">
                <a16:creationId xmlns:a16="http://schemas.microsoft.com/office/drawing/2014/main" id="{95D35FB8-B6C1-4261-8B64-9D87C4BA49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93" y="5029200"/>
            <a:ext cx="1408507" cy="1408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:\Pictures for LK\Jeff's Favorite Pictures\Black Steel 10 year old 2.5 inch main (Before).JPG">
            <a:extLst>
              <a:ext uri="{FF2B5EF4-FFF2-40B4-BE49-F238E27FC236}">
                <a16:creationId xmlns:a16="http://schemas.microsoft.com/office/drawing/2014/main" id="{9CD64E90-1A52-4DEF-A6DE-4024A2A15E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4"/>
          <a:stretch/>
        </p:blipFill>
        <p:spPr bwMode="auto">
          <a:xfrm>
            <a:off x="3315893" y="5318381"/>
            <a:ext cx="1920548" cy="111932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6EB70A-F579-4DC8-B7D3-FD92DCE80A0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7964"/>
            <a:ext cx="2177876" cy="1099743"/>
          </a:xfrm>
          <a:prstGeom prst="rect">
            <a:avLst/>
          </a:prstGeom>
        </p:spPr>
      </p:pic>
      <p:sp>
        <p:nvSpPr>
          <p:cNvPr id="13" name="Text Box 1032">
            <a:extLst>
              <a:ext uri="{FF2B5EF4-FFF2-40B4-BE49-F238E27FC236}">
                <a16:creationId xmlns:a16="http://schemas.microsoft.com/office/drawing/2014/main" id="{42665051-1AED-438F-AC6E-240F7837B3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1383" y="6643187"/>
            <a:ext cx="7620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800" dirty="0">
                <a:solidFill>
                  <a:srgbClr val="565555"/>
                </a:solidFill>
              </a:rPr>
              <a:t> v.3</a:t>
            </a:r>
          </a:p>
        </p:txBody>
      </p:sp>
    </p:spTree>
    <p:extLst>
      <p:ext uri="{BB962C8B-B14F-4D97-AF65-F5344CB8AC3E}">
        <p14:creationId xmlns:p14="http://schemas.microsoft.com/office/powerpoint/2010/main" val="117732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684" y="91670"/>
            <a:ext cx="7253926" cy="1430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259" y="1825625"/>
            <a:ext cx="81518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0EBDE-119B-4AA5-9DBB-A01DC1C4E34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61BAE-1835-47B4-8E46-0E94DC2832F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0" y="1010497"/>
            <a:ext cx="1555423" cy="215"/>
          </a:xfrm>
          <a:prstGeom prst="line">
            <a:avLst/>
          </a:prstGeom>
          <a:ln w="38100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262123"/>
            <a:ext cx="9144000" cy="595876"/>
          </a:xfrm>
          <a:prstGeom prst="rect">
            <a:avLst/>
          </a:prstGeom>
          <a:solidFill>
            <a:srgbClr val="333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94283" y="0"/>
            <a:ext cx="3649718" cy="126124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345005-861B-4F8B-A7E2-FC4EB5E5542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0231"/>
          <a:stretch/>
        </p:blipFill>
        <p:spPr>
          <a:xfrm>
            <a:off x="172505" y="403246"/>
            <a:ext cx="1210412" cy="555582"/>
          </a:xfrm>
          <a:prstGeom prst="rect">
            <a:avLst/>
          </a:prstGeom>
        </p:spPr>
      </p:pic>
      <p:pic>
        <p:nvPicPr>
          <p:cNvPr id="24578" name="Picture 2" descr="Image result for ECS Solutions logo white">
            <a:extLst>
              <a:ext uri="{FF2B5EF4-FFF2-40B4-BE49-F238E27FC236}">
                <a16:creationId xmlns:a16="http://schemas.microsoft.com/office/drawing/2014/main" id="{90AE7D32-58F3-428D-875D-4A5A1DE0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42" y="6303549"/>
            <a:ext cx="1318882" cy="4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ack sign with white text&#10;&#10;Description automatically generated">
            <a:extLst>
              <a:ext uri="{FF2B5EF4-FFF2-40B4-BE49-F238E27FC236}">
                <a16:creationId xmlns:a16="http://schemas.microsoft.com/office/drawing/2014/main" id="{03EB151C-9BD3-46FC-9B6B-D8456884F71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0139"/>
            <a:ext cx="3011350" cy="431661"/>
          </a:xfrm>
          <a:prstGeom prst="rect">
            <a:avLst/>
          </a:prstGeom>
        </p:spPr>
      </p:pic>
    </p:spTree>
    <p:custDataLst>
      <p:tags r:id="rId19"/>
    </p:custDataLst>
    <p:extLst>
      <p:ext uri="{BB962C8B-B14F-4D97-AF65-F5344CB8AC3E}">
        <p14:creationId xmlns:p14="http://schemas.microsoft.com/office/powerpoint/2010/main" val="218810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70" r:id="rId15"/>
    <p:sldLayoutId id="2147483772" r:id="rId16"/>
    <p:sldLayoutId id="21474837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BFA0"/>
          </a:solidFill>
          <a:latin typeface="Open Sans Condensed" panose="020B0806030504020204" pitchFamily="34" charset="0"/>
          <a:ea typeface="Open Sans Condensed" panose="020B0806030504020204" pitchFamily="34" charset="0"/>
          <a:cs typeface="Open Sans Condensed" panose="020B08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B81C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Open Sans Condensed" panose="020B0806030504020204" pitchFamily="34" charset="0"/>
          <a:ea typeface="Open Sans Condensed" panose="020B0806030504020204" pitchFamily="34" charset="0"/>
          <a:cs typeface="Open Sans Condensed" panose="020B08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58888" indent="-344488" algn="l" defTabSz="914400" rtl="0" eaLnBrk="1" latinLnBrk="0" hangingPunct="1">
        <a:lnSpc>
          <a:spcPct val="90000"/>
        </a:lnSpc>
        <a:spcBef>
          <a:spcPts val="500"/>
        </a:spcBef>
        <a:buClr>
          <a:srgbClr val="FFB81C"/>
        </a:buClr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1B5D-B342-43BB-B9CC-68F3DFFD032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0C415-F849-4433-AD80-E395F96BEB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9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fpa.org/-/media/Files/News-and-Research/Fire-statistics/Fire-Protection-Systems/ossprinklers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5B1F0A-8E48-4E6E-B6D2-3A70EA5ECEF0}"/>
              </a:ext>
            </a:extLst>
          </p:cNvPr>
          <p:cNvSpPr txBox="1">
            <a:spLocks/>
          </p:cNvSpPr>
          <p:nvPr/>
        </p:nvSpPr>
        <p:spPr>
          <a:xfrm>
            <a:off x="533400" y="1981200"/>
            <a:ext cx="80772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rgbClr val="00934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33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Corrosion Management of </a:t>
            </a:r>
            <a:r>
              <a:rPr lang="en-US" sz="3300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Preaction</a:t>
            </a:r>
            <a:r>
              <a:rPr lang="en-US" sz="33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Fire Sprinkler Systems - Mission Critical Environments</a:t>
            </a:r>
            <a:br>
              <a:rPr lang="en-US" dirty="0"/>
            </a:br>
            <a:endParaRPr lang="en-US" b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A28448-03B7-4E59-8E3A-61056511C565}"/>
              </a:ext>
            </a:extLst>
          </p:cNvPr>
          <p:cNvSpPr txBox="1">
            <a:spLocks/>
          </p:cNvSpPr>
          <p:nvPr/>
        </p:nvSpPr>
        <p:spPr>
          <a:xfrm>
            <a:off x="923925" y="4343400"/>
            <a:ext cx="729615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rgbClr val="00934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1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Presented By:</a:t>
            </a:r>
            <a:br>
              <a:rPr lang="en-US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921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6F1C36-E2C5-4E7D-825A-687F595D9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38185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PREACTION SYSTEMS: THE PERFECT ENVIRONMENT FOR OXYGEN CORROSION!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Metallurgy of piping completely susceptible to corrosion 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/>
              <a:t>Black steel or galvanized most typically used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Unlimited source of corrosive oxygen gas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/>
              <a:t>Air compressor provides constant stream of 20.9% oxygen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Trace amounts of water in piping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/>
              <a:t>Corrosive activity will only occur where liquid water is present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Piping + unlimited supply O2 + small pools of water = </a:t>
            </a:r>
            <a:r>
              <a:rPr lang="en-US" sz="2200" b="1" u="sng" dirty="0"/>
              <a:t>highly localized aggressive pitting of sprinkler piping!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399496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9344"/>
                </a:solidFill>
                <a:latin typeface="+mn-lt"/>
              </a:rPr>
              <a:t>Corrosion of </a:t>
            </a:r>
            <a:r>
              <a:rPr lang="en-US" sz="2800" b="1" dirty="0" err="1">
                <a:solidFill>
                  <a:srgbClr val="009344"/>
                </a:solidFill>
                <a:latin typeface="+mn-lt"/>
              </a:rPr>
              <a:t>Preaction</a:t>
            </a:r>
            <a:r>
              <a:rPr lang="en-US" sz="2800" b="1" dirty="0">
                <a:solidFill>
                  <a:srgbClr val="009344"/>
                </a:solidFill>
                <a:latin typeface="+mn-lt"/>
              </a:rPr>
              <a:t> Systems</a:t>
            </a:r>
            <a:endParaRPr lang="en-US" sz="2800" dirty="0">
              <a:solidFill>
                <a:srgbClr val="009344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B45D3-8522-4315-95F7-15B2A6621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975" y="4571999"/>
            <a:ext cx="1631251" cy="1603959"/>
          </a:xfrm>
          <a:prstGeom prst="rect">
            <a:avLst/>
          </a:prstGeom>
        </p:spPr>
      </p:pic>
      <p:pic>
        <p:nvPicPr>
          <p:cNvPr id="9" name="Picture 3" descr="\\cmidc2\DOCSRVR\Ivonne\IA for JTK\Wet Pipe Pictures\Huge Leak heavy deposits 12-0022\Bottom, bead blast, close.jpg">
            <a:extLst>
              <a:ext uri="{FF2B5EF4-FFF2-40B4-BE49-F238E27FC236}">
                <a16:creationId xmlns:a16="http://schemas.microsoft.com/office/drawing/2014/main" id="{B5E23E77-1E9A-4CDC-B0BA-29C8BD056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0"/>
            <a:ext cx="2300017" cy="16039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F53327-7B33-40E3-B6E9-2EEF78977A9C}"/>
              </a:ext>
            </a:extLst>
          </p:cNvPr>
          <p:cNvSpPr txBox="1"/>
          <p:nvPr/>
        </p:nvSpPr>
        <p:spPr>
          <a:xfrm>
            <a:off x="1600200" y="458654"/>
            <a:ext cx="6858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450"/>
              </a:spcAft>
            </a:pPr>
            <a:r>
              <a:rPr lang="en-US" altLang="en-US" sz="2800" b="1" dirty="0">
                <a:solidFill>
                  <a:srgbClr val="009344"/>
                </a:solidFill>
                <a:latin typeface="Calibri" panose="020F0502020204030204" pitchFamily="34" charset="0"/>
              </a:rPr>
              <a:t>Corrosion-Related Risks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F2FA6760-2395-4C3C-9BB8-B48E83245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72" y="1268768"/>
            <a:ext cx="81741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EFE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b="1" dirty="0">
                <a:latin typeface="Calibri" panose="020F0502020204030204" pitchFamily="34" charset="0"/>
              </a:rPr>
              <a:t>Evaluation of Risk Associated with Corrosion in Fire Sprinkler Systems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b="1" dirty="0">
              <a:solidFill>
                <a:srgbClr val="009344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b="1" dirty="0">
              <a:solidFill>
                <a:srgbClr val="009344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E59349A-B59D-43EB-BCFF-06E9CA581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72" y="1846717"/>
            <a:ext cx="5126127" cy="433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EFE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450"/>
              </a:spcAft>
            </a:pPr>
            <a:r>
              <a:rPr lang="en-US" altLang="en-US" sz="1600" b="1" dirty="0">
                <a:latin typeface="Calibri" panose="020F0502020204030204" pitchFamily="34" charset="0"/>
              </a:rPr>
              <a:t>	</a:t>
            </a:r>
          </a:p>
          <a:p>
            <a:pPr marL="342900" indent="-342900" algn="just" eaLnBrk="0" fontAlgn="base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</a:rPr>
              <a:t>Business loss due to fire and/or water damage from leak</a:t>
            </a:r>
          </a:p>
          <a:p>
            <a:pPr marL="914400" lvl="1" indent="-457200" algn="just" eaLnBrk="0" fontAlgn="base" hangingPunct="0">
              <a:spcBef>
                <a:spcPct val="0"/>
              </a:spcBef>
              <a:buFont typeface="+mj-lt"/>
              <a:buAutoNum type="alphaLcParenR"/>
            </a:pPr>
            <a:r>
              <a:rPr lang="en-US" altLang="en-US" sz="2000" dirty="0">
                <a:latin typeface="Calibri" panose="020F0502020204030204" pitchFamily="34" charset="0"/>
              </a:rPr>
              <a:t>Mission critical facility downtime via equipment damage ($$$)</a:t>
            </a:r>
          </a:p>
          <a:p>
            <a:pPr marL="342900" indent="-342900" algn="just" eaLnBrk="0" fontAlgn="base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</a:rPr>
              <a:t>Life safety injury or loss of life</a:t>
            </a:r>
          </a:p>
          <a:p>
            <a:pPr marL="914400" lvl="1" indent="-457200" algn="just" eaLnBrk="0" fontAlgn="base" hangingPunct="0">
              <a:spcBef>
                <a:spcPct val="0"/>
              </a:spcBef>
              <a:buFont typeface="+mj-lt"/>
              <a:buAutoNum type="alphaLcParenR"/>
            </a:pPr>
            <a:r>
              <a:rPr lang="en-US" altLang="en-US" sz="2000" dirty="0">
                <a:latin typeface="Calibri" panose="020F0502020204030204" pitchFamily="34" charset="0"/>
              </a:rPr>
              <a:t>Insufficient/no flow to sprinkler heads in fire situation</a:t>
            </a:r>
          </a:p>
          <a:p>
            <a:pPr marL="342900" indent="-342900" algn="just" eaLnBrk="0" fontAlgn="base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</a:rPr>
              <a:t>Property damage or property loss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</a:rPr>
              <a:t>Business disruption due to cleanup</a:t>
            </a:r>
          </a:p>
          <a:p>
            <a:pPr algn="just" eaLnBrk="0" fontAlgn="base" hangingPunct="0">
              <a:spcBef>
                <a:spcPct val="0"/>
              </a:spcBef>
              <a:spcAft>
                <a:spcPts val="900"/>
              </a:spcAft>
            </a:pPr>
            <a:endParaRPr lang="en-US" altLang="en-US" sz="1350" dirty="0">
              <a:latin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900"/>
              </a:spcAft>
            </a:pPr>
            <a:endParaRPr lang="en-US" altLang="en-US" sz="1350" dirty="0"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3705D7-D564-405C-A005-161E3AAB96D0}"/>
              </a:ext>
            </a:extLst>
          </p:cNvPr>
          <p:cNvGrpSpPr/>
          <p:nvPr/>
        </p:nvGrpSpPr>
        <p:grpSpPr>
          <a:xfrm>
            <a:off x="5437562" y="2388508"/>
            <a:ext cx="3717983" cy="2892094"/>
            <a:chOff x="8444160" y="4104767"/>
            <a:chExt cx="3215408" cy="26088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172B67-8684-46B2-8E99-E36D9382C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8866827" y="4193914"/>
              <a:ext cx="2370075" cy="21917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126EE9-0E63-4FC0-85CD-9F38C4F07DD7}"/>
                </a:ext>
              </a:extLst>
            </p:cNvPr>
            <p:cNvSpPr txBox="1"/>
            <p:nvPr/>
          </p:nvSpPr>
          <p:spPr>
            <a:xfrm>
              <a:off x="8444160" y="6474842"/>
              <a:ext cx="3215408" cy="238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4” </a:t>
              </a:r>
              <a:r>
                <a:rPr lang="en-US" sz="900" dirty="0" err="1"/>
                <a:t>Preaction</a:t>
              </a:r>
              <a:r>
                <a:rPr lang="en-US" sz="900" dirty="0"/>
                <a:t> Main – Half Full of Deposits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0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1524000" y="427599"/>
            <a:ext cx="79629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9344"/>
                </a:solidFill>
                <a:latin typeface="+mn-lt"/>
              </a:rPr>
              <a:t>The Most Common Myths Regarding Corrosion</a:t>
            </a:r>
            <a:endParaRPr lang="en-US" sz="2400" dirty="0">
              <a:solidFill>
                <a:srgbClr val="009344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5048-E418-442B-BA77-7ADC17D140DC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7812" y="1378514"/>
            <a:ext cx="6324600" cy="439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MIC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(Microbiologically Influenced Corrosion)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is the primary cause of leaks in fire sprinkler systems.</a:t>
            </a:r>
          </a:p>
          <a:p>
            <a:pPr marL="742950" lvl="1" indent="-28575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Bacteria are always present, but oxygen is the primary cause of corrosion in fire sprinkler systems</a:t>
            </a:r>
            <a:r>
              <a:rPr kumimoji="0" lang="en-US" altLang="en-US" b="0" i="1" u="none" strike="noStrike" cap="none" normalizeH="0" baseline="30000" dirty="0">
                <a:ln>
                  <a:noFill/>
                </a:ln>
                <a:effectLst/>
                <a:latin typeface="Calibri" panose="020F0502020204030204" pitchFamily="34" charset="0"/>
              </a:rPr>
              <a:t>1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.</a:t>
            </a:r>
          </a:p>
          <a:p>
            <a:pPr lvl="1" algn="just" eaLnBrk="0" fontAlgn="base" hangingPunct="0">
              <a:spcBef>
                <a:spcPct val="0"/>
              </a:spcBef>
              <a:spcAft>
                <a:spcPts val="600"/>
              </a:spcAft>
            </a:pPr>
            <a:endParaRPr kumimoji="0" lang="en-US" altLang="en-US" b="0" i="1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Bad Water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causes fire sprinkler system leaks.</a:t>
            </a:r>
          </a:p>
          <a:p>
            <a:pPr marL="742950" lvl="1" indent="-28575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Almost all fire supply water comes from fresh, clean municipal water supplies that are not chemically corrosive. </a:t>
            </a:r>
          </a:p>
          <a:p>
            <a:pPr lvl="1" algn="just" eaLnBrk="0" fontAlgn="base" hangingPunct="0">
              <a:spcBef>
                <a:spcPct val="0"/>
              </a:spcBef>
              <a:spcAft>
                <a:spcPts val="600"/>
              </a:spcAft>
            </a:pPr>
            <a:endParaRPr kumimoji="0" lang="en-US" altLang="en-US" b="0" i="1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Materially Defective Sprinkler Pipe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causes leaks, particularly at the weld seam.</a:t>
            </a:r>
          </a:p>
          <a:p>
            <a:pPr marL="742950" lvl="1" indent="-28575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Pipe materials used today meet or exceed ASTM requirements incorporated in NFPA 13. Root cause analysis very rarely identifies material defect as the cause of failure.</a:t>
            </a:r>
          </a:p>
        </p:txBody>
      </p:sp>
      <p:pic>
        <p:nvPicPr>
          <p:cNvPr id="1031" name="Picture 7" descr="Galvanized Main Corrosion_bur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92689"/>
            <a:ext cx="2084388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858001" y="3957185"/>
            <a:ext cx="1905000" cy="1408126"/>
          </a:xfrm>
          <a:prstGeom prst="rect">
            <a:avLst/>
          </a:prstGeom>
          <a:solidFill>
            <a:srgbClr val="009344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Pervasive myths regarding corrosion have hindered the implementation of effective corrosion control strategies in fire sprinkler systems.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6F55EE6-7E72-4116-8DB9-B45CB35FF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5757394"/>
            <a:ext cx="82486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EFE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effectLst/>
                <a:latin typeface="Calibri" panose="020F050202020403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“</a:t>
            </a:r>
            <a:r>
              <a:rPr lang="en-US" sz="1200" dirty="0"/>
              <a:t>Corrosion and Corrosion Mitigation in Fire Protection Systems”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by </a:t>
            </a:r>
            <a:r>
              <a:rPr lang="en-US" sz="1200" dirty="0"/>
              <a:t>Paul Su and David Fuller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., FM Global Technical Report- July 2014 </a:t>
            </a:r>
          </a:p>
        </p:txBody>
      </p:sp>
    </p:spTree>
    <p:extLst>
      <p:ext uri="{BB962C8B-B14F-4D97-AF65-F5344CB8AC3E}">
        <p14:creationId xmlns:p14="http://schemas.microsoft.com/office/powerpoint/2010/main" val="119550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 txBox="1">
            <a:spLocks noGrp="1"/>
          </p:cNvSpPr>
          <p:nvPr>
            <p:ph type="title"/>
          </p:nvPr>
        </p:nvSpPr>
        <p:spPr>
          <a:xfrm>
            <a:off x="1524000" y="508987"/>
            <a:ext cx="84582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9344"/>
                </a:solidFill>
                <a:latin typeface="+mn-lt"/>
              </a:rPr>
              <a:t>Myth - The Case of Galvanized Steel Sprinkler Pipe</a:t>
            </a:r>
            <a:endParaRPr lang="en-US" sz="2400" dirty="0">
              <a:solidFill>
                <a:srgbClr val="009344"/>
              </a:solidFill>
              <a:latin typeface="+mn-lt"/>
            </a:endParaRPr>
          </a:p>
        </p:txBody>
      </p: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4580243" y="3276600"/>
            <a:ext cx="3700157" cy="2851150"/>
            <a:chOff x="107147890" y="109932204"/>
            <a:chExt cx="2819641" cy="1980523"/>
          </a:xfrm>
        </p:grpSpPr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107147890" y="111730939"/>
              <a:ext cx="2819641" cy="18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CD6D4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676767"/>
                  </a:solidFill>
                  <a:effectLst/>
                  <a:latin typeface="Arial" panose="020B0604020202020204" pitchFamily="34" charset="0"/>
                </a:rPr>
                <a:t>Galvanized Pipe Leak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676767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5" name="Picture 10" descr="Galvanized Main Leak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" t="7381" b="9758"/>
            <a:stretch>
              <a:fillRect/>
            </a:stretch>
          </p:blipFill>
          <p:spPr bwMode="auto">
            <a:xfrm>
              <a:off x="107147890" y="109932204"/>
              <a:ext cx="2819641" cy="1798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EFEFE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CD6D4"/>
                    </a:outerShdw>
                  </a:effectLst>
                </a14:hiddenEffects>
              </a:ext>
            </a:extLst>
          </p:spPr>
        </p:pic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06013" y="3861570"/>
            <a:ext cx="3698263" cy="20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The use of black steel pipe with a nitrogen generator as the source of supervisory gas is the most effective method of corrosion control in dry pipe and pre-action fire sprinkler systems and is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supported by FM Global.</a:t>
            </a:r>
            <a:r>
              <a:rPr kumimoji="0" lang="en-US" altLang="en-US" b="1" i="0" u="none" strike="noStrike" cap="none" normalizeH="0" baseline="30000" dirty="0">
                <a:ln>
                  <a:noFill/>
                </a:ln>
                <a:effectLst/>
                <a:latin typeface="Calibri" panose="020F0502020204030204" pitchFamily="34" charset="0"/>
              </a:rPr>
              <a:t>1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2922" y="5961574"/>
            <a:ext cx="7806713" cy="49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aseline="30000" dirty="0">
                <a:latin typeface="Calibri" panose="020F0502020204030204" pitchFamily="34" charset="0"/>
              </a:rPr>
              <a:t>1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FM Global Property Loss Prevention Data Sheet 2-1 -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Corrosion in Automatic Sprinkler Systems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(October 2016)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15157" y="1424804"/>
            <a:ext cx="8187713" cy="243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Perhaps the most costly myth of all is that galvanized steel piping performs better than black steel to prevent corrosion in dry pipe and pre-action fire sprinkler systems.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All dry pipe systems trap water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. In areas with trapped water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galvanized pipe will fail 3-4 times faster than black steel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due to the highly localized nature of oxygen corrosion on galvanized material. Pinhole leaks will form in as little as two (2) years in areas where trapped water collects.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dirty="0" err="1">
                <a:latin typeface="Calibri" panose="020F0502020204030204" pitchFamily="34" charset="0"/>
              </a:rPr>
              <a:t>Zn</a:t>
            </a:r>
            <a:r>
              <a:rPr lang="en-US" altLang="en-US" baseline="30000" dirty="0" err="1">
                <a:latin typeface="Calibri" panose="020F0502020204030204" pitchFamily="34" charset="0"/>
              </a:rPr>
              <a:t>o</a:t>
            </a:r>
            <a:r>
              <a:rPr lang="en-US" altLang="en-US" dirty="0">
                <a:latin typeface="Calibri" panose="020F0502020204030204" pitchFamily="34" charset="0"/>
              </a:rPr>
              <a:t>       </a:t>
            </a:r>
            <a:r>
              <a:rPr lang="en-US" altLang="en-US" dirty="0" err="1">
                <a:latin typeface="Calibri" panose="020F0502020204030204" pitchFamily="34" charset="0"/>
              </a:rPr>
              <a:t>ZnO</a:t>
            </a:r>
            <a:r>
              <a:rPr lang="en-US" altLang="en-US" dirty="0">
                <a:latin typeface="Calibri" panose="020F0502020204030204" pitchFamily="34" charset="0"/>
              </a:rPr>
              <a:t>       Zn(OH)</a:t>
            </a:r>
            <a:r>
              <a:rPr lang="en-US" altLang="en-US" baseline="-25000" dirty="0">
                <a:latin typeface="Calibri" panose="020F0502020204030204" pitchFamily="34" charset="0"/>
              </a:rPr>
              <a:t>2 </a:t>
            </a:r>
            <a:r>
              <a:rPr lang="en-US" altLang="en-US" dirty="0">
                <a:latin typeface="Calibri" panose="020F0502020204030204" pitchFamily="34" charset="0"/>
              </a:rPr>
              <a:t>       ZnCO</a:t>
            </a:r>
            <a:r>
              <a:rPr lang="en-US" altLang="en-US" baseline="-25000" dirty="0">
                <a:latin typeface="Calibri" panose="020F0502020204030204" pitchFamily="34" charset="0"/>
              </a:rPr>
              <a:t>3 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CED4C7-98E1-422A-88C7-E7775024D313}"/>
              </a:ext>
            </a:extLst>
          </p:cNvPr>
          <p:cNvGrpSpPr/>
          <p:nvPr/>
        </p:nvGrpSpPr>
        <p:grpSpPr>
          <a:xfrm>
            <a:off x="914400" y="3262042"/>
            <a:ext cx="2145257" cy="283677"/>
            <a:chOff x="914400" y="3238208"/>
            <a:chExt cx="2145257" cy="28367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5FB0FFA-B05D-4985-82B3-AA8F2759058C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380047"/>
              <a:ext cx="228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E2AEDD9-DE8C-4AAD-860E-75803EBD6C8A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3380047"/>
              <a:ext cx="228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4F30A9E-8B09-49DE-A743-1A7982E7C807}"/>
                </a:ext>
              </a:extLst>
            </p:cNvPr>
            <p:cNvGrpSpPr/>
            <p:nvPr/>
          </p:nvGrpSpPr>
          <p:grpSpPr>
            <a:xfrm>
              <a:off x="2747069" y="3238208"/>
              <a:ext cx="312588" cy="283677"/>
              <a:chOff x="2747069" y="3238208"/>
              <a:chExt cx="312588" cy="28367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912864A-4698-4C08-99C2-09641DBB8891}"/>
                  </a:ext>
                </a:extLst>
              </p:cNvPr>
              <p:cNvGrpSpPr/>
              <p:nvPr/>
            </p:nvGrpSpPr>
            <p:grpSpPr>
              <a:xfrm>
                <a:off x="2747069" y="3238208"/>
                <a:ext cx="312588" cy="283677"/>
                <a:chOff x="2746474" y="3249930"/>
                <a:chExt cx="312588" cy="283677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16E1FA7-D621-4172-BE87-423CD9E7B7C4}"/>
                    </a:ext>
                  </a:extLst>
                </p:cNvPr>
                <p:cNvSpPr/>
                <p:nvPr/>
              </p:nvSpPr>
              <p:spPr>
                <a:xfrm>
                  <a:off x="2746474" y="3249930"/>
                  <a:ext cx="312588" cy="283677"/>
                </a:xfrm>
                <a:prstGeom prst="ellipse">
                  <a:avLst/>
                </a:prstGeom>
                <a:noFill/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068A759-68DC-48B4-9522-08D9A75CF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8755" y="3291473"/>
                  <a:ext cx="221034" cy="2005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CB715A4-4468-4829-97FF-72AB95F84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1189" y="3381894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18021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 txBox="1">
            <a:spLocks noGrp="1"/>
          </p:cNvSpPr>
          <p:nvPr>
            <p:ph type="title"/>
          </p:nvPr>
        </p:nvSpPr>
        <p:spPr>
          <a:xfrm>
            <a:off x="1524000" y="429091"/>
            <a:ext cx="662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9344"/>
                </a:solidFill>
                <a:latin typeface="+mn-lt"/>
              </a:rPr>
              <a:t>Galvanized Pipe Concerns</a:t>
            </a:r>
            <a:endParaRPr lang="en-US" sz="3600" dirty="0">
              <a:solidFill>
                <a:srgbClr val="009344"/>
              </a:solidFill>
              <a:latin typeface="+mn-lt"/>
            </a:endParaRP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2BA3E56-9CBC-4B70-BCCC-BD95D364C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06537"/>
            <a:ext cx="8382000" cy="45259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</a:rPr>
              <a:t>Failures occur much faster; 50% life vs. black steel on average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altLang="en-US" sz="1600" dirty="0">
                <a:latin typeface="Calibri" panose="020F0502020204030204" pitchFamily="34" charset="0"/>
              </a:rPr>
              <a:t>Not uncommon for first pinhole failure to occur in &lt;5 years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altLang="en-US" sz="1600" dirty="0">
                <a:latin typeface="Calibri" panose="020F0502020204030204" pitchFamily="34" charset="0"/>
              </a:rPr>
              <a:t>Failures reported less than one (1) year in service on multiple occasions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</a:rPr>
              <a:t>Cost – 40% higher than black steel on average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altLang="en-US" sz="1600" dirty="0">
                <a:latin typeface="Calibri" panose="020F0502020204030204" pitchFamily="34" charset="0"/>
              </a:rPr>
              <a:t>Higher cost for less corrosion resistance!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</a:rPr>
              <a:t>Toxicity of discharged water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altLang="en-US" sz="1600" dirty="0">
                <a:latin typeface="Calibri" panose="020F0502020204030204" pitchFamily="34" charset="0"/>
              </a:rPr>
              <a:t>High levels of heavy metal contaminant (zinc) in discharge water; way above allowable discharge limits in many jurisdictions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altLang="en-US" sz="1600" dirty="0">
                <a:latin typeface="Calibri" panose="020F0502020204030204" pitchFamily="34" charset="0"/>
              </a:rPr>
              <a:t>High zinc levels are highly toxic and possibly deadly for aquatic life</a:t>
            </a:r>
          </a:p>
          <a:p>
            <a:pPr marL="857250" lvl="1" indent="-457200">
              <a:buFont typeface="+mj-lt"/>
              <a:buAutoNum type="alphaLcParenR"/>
            </a:pPr>
            <a:endParaRPr lang="en-US" altLang="en-US" sz="1600" dirty="0">
              <a:latin typeface="Calibri" panose="020F0502020204030204" pitchFamily="34" charset="0"/>
            </a:endParaRPr>
          </a:p>
          <a:p>
            <a:pPr marL="857250" lvl="1" indent="-457200">
              <a:buFont typeface="+mj-lt"/>
              <a:buAutoNum type="alphaLcParenR"/>
            </a:pPr>
            <a:endParaRPr lang="en-US" altLang="en-US" sz="1600" dirty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6086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77833" y="1905000"/>
            <a:ext cx="790896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Metallurgy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too expensive (copper, stainless)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Plastics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restricted by code (light hazard, residential)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Coatings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delamination complications (sprinkler plugging)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Chemical Inhibitors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ineffective, incompatible (designed for flowing systems, degrades plastics and elastomers)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Remove the Corrosive Gas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purge the oxygen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5600" y="457200"/>
            <a:ext cx="688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Options for Controlling Corrosion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3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0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BF0403-7DCC-4665-BCC1-5873D8594C80}"/>
              </a:ext>
            </a:extLst>
          </p:cNvPr>
          <p:cNvSpPr txBox="1"/>
          <p:nvPr/>
        </p:nvSpPr>
        <p:spPr>
          <a:xfrm>
            <a:off x="1558524" y="375345"/>
            <a:ext cx="688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Documents Timeline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3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81CEFA-E30A-43F6-A44F-EE120714A61F}"/>
              </a:ext>
            </a:extLst>
          </p:cNvPr>
          <p:cNvCxnSpPr/>
          <p:nvPr/>
        </p:nvCxnSpPr>
        <p:spPr bwMode="auto">
          <a:xfrm>
            <a:off x="304800" y="1143000"/>
            <a:ext cx="85344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" name="Text Box 2">
            <a:extLst>
              <a:ext uri="{FF2B5EF4-FFF2-40B4-BE49-F238E27FC236}">
                <a16:creationId xmlns:a16="http://schemas.microsoft.com/office/drawing/2014/main" id="{A2D7B0F5-C0B9-4409-B3B3-11C44DC1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29" y="1265769"/>
            <a:ext cx="853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</a:rPr>
              <a:t>1998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</a:rPr>
              <a:t>  1999  2001        2013             2014                   2016                     2017        2018     2019  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74547FB-BF12-4DC6-92D2-B8FFDFFAB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474" y="2930655"/>
            <a:ext cx="99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</a:rPr>
              <a:t>NFPA 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baseline="0" dirty="0">
                <a:latin typeface="Calibri" pitchFamily="34" charset="0"/>
              </a:rPr>
              <a:t>1</a:t>
            </a:r>
            <a:r>
              <a:rPr lang="en-US" sz="1600" b="1" baseline="30000" dirty="0">
                <a:latin typeface="Calibri" pitchFamily="34" charset="0"/>
              </a:rPr>
              <a:t>st</a:t>
            </a:r>
            <a:r>
              <a:rPr lang="en-US" sz="1600" b="1" baseline="0" dirty="0">
                <a:latin typeface="Calibri" pitchFamily="34" charset="0"/>
              </a:rPr>
              <a:t> MIC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Mention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090DA8-97CD-48B4-8733-9268C152A372}"/>
              </a:ext>
            </a:extLst>
          </p:cNvPr>
          <p:cNvCxnSpPr>
            <a:cxnSpLocks/>
          </p:cNvCxnSpPr>
          <p:nvPr/>
        </p:nvCxnSpPr>
        <p:spPr>
          <a:xfrm>
            <a:off x="1156710" y="1602944"/>
            <a:ext cx="0" cy="12891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121201-8059-493C-AA8B-029CE5B120C2}"/>
              </a:ext>
            </a:extLst>
          </p:cNvPr>
          <p:cNvGrpSpPr/>
          <p:nvPr/>
        </p:nvGrpSpPr>
        <p:grpSpPr>
          <a:xfrm>
            <a:off x="146301" y="1623074"/>
            <a:ext cx="864701" cy="1377920"/>
            <a:chOff x="218717" y="3236912"/>
            <a:chExt cx="864701" cy="1377920"/>
          </a:xfrm>
        </p:grpSpPr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185B3C1D-0440-4BCF-BE1A-6E87C5341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17" y="3783835"/>
              <a:ext cx="86470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NACE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>
                  <a:latin typeface="Calibri" pitchFamily="34" charset="0"/>
                </a:rPr>
                <a:t>MIC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Pope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2369F51-7AAA-4533-BC89-4149572A9972}"/>
                </a:ext>
              </a:extLst>
            </p:cNvPr>
            <p:cNvCxnSpPr/>
            <p:nvPr/>
          </p:nvCxnSpPr>
          <p:spPr>
            <a:xfrm>
              <a:off x="662356" y="3236912"/>
              <a:ext cx="0" cy="4800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2096AB3E-D1D3-4E53-A871-1AFFDD3E3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77" y="1748429"/>
            <a:ext cx="14192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NFPA 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Biocide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latin typeface="Calibri" pitchFamily="34" charset="0"/>
              </a:rPr>
              <a:t>Corrosion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Compatible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UFC Code</a:t>
            </a:r>
            <a:endParaRPr lang="en-US" sz="1600" b="1" dirty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No </a:t>
            </a:r>
            <a:r>
              <a:rPr lang="en-US" sz="1600" b="1" dirty="0" err="1">
                <a:latin typeface="Calibri" pitchFamily="34" charset="0"/>
              </a:rPr>
              <a:t>Galv</a:t>
            </a:r>
            <a:endParaRPr lang="en-US" sz="1600" b="1" dirty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N</a:t>
            </a:r>
            <a:r>
              <a:rPr lang="en-US" sz="1600" b="1" baseline="-25000" dirty="0">
                <a:latin typeface="Calibri" pitchFamily="34" charset="0"/>
              </a:rPr>
              <a:t>2 </a:t>
            </a:r>
            <a:r>
              <a:rPr lang="en-US" sz="1600" b="1" dirty="0">
                <a:latin typeface="Calibri" pitchFamily="34" charset="0"/>
              </a:rPr>
              <a:t>Generator on </a:t>
            </a:r>
            <a:r>
              <a:rPr lang="en-US" sz="1600" b="1" dirty="0" err="1">
                <a:latin typeface="Calibri" pitchFamily="34" charset="0"/>
              </a:rPr>
              <a:t>Preaction</a:t>
            </a:r>
            <a:endParaRPr lang="en-US" sz="1600" b="1" dirty="0"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53C355-9CB6-480E-AE97-F2F58CDAEA32}"/>
              </a:ext>
            </a:extLst>
          </p:cNvPr>
          <p:cNvCxnSpPr>
            <a:cxnSpLocks/>
          </p:cNvCxnSpPr>
          <p:nvPr/>
        </p:nvCxnSpPr>
        <p:spPr>
          <a:xfrm>
            <a:off x="2665064" y="1614998"/>
            <a:ext cx="0" cy="240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 Box 2">
            <a:extLst>
              <a:ext uri="{FF2B5EF4-FFF2-40B4-BE49-F238E27FC236}">
                <a16:creationId xmlns:a16="http://schemas.microsoft.com/office/drawing/2014/main" id="{88643D61-476F-4ECF-A005-56DC96E95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39" y="4464169"/>
            <a:ext cx="16312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FM Global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latin typeface="Calibri" pitchFamily="34" charset="0"/>
              </a:rPr>
              <a:t>Data 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Sheet 2-1 </a:t>
            </a:r>
            <a:r>
              <a:rPr lang="en-US" sz="1600" b="1" dirty="0">
                <a:latin typeface="Calibri" pitchFamily="34" charset="0"/>
              </a:rPr>
              <a:t>MIC &amp; Chemical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Treatment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B31C21-4991-41EE-9213-BE31163CCFC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735561" y="1614998"/>
            <a:ext cx="0" cy="28491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 Box 2">
            <a:extLst>
              <a:ext uri="{FF2B5EF4-FFF2-40B4-BE49-F238E27FC236}">
                <a16:creationId xmlns:a16="http://schemas.microsoft.com/office/drawing/2014/main" id="{855EACE3-4CDE-4721-BFB3-40000012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418" y="2206606"/>
            <a:ext cx="143967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GSA Code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No </a:t>
            </a:r>
            <a:r>
              <a:rPr kumimoji="0" lang="en-U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Galv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FM Global </a:t>
            </a:r>
            <a:r>
              <a:rPr lang="en-US" sz="1600" b="1" dirty="0">
                <a:latin typeface="Calibri" pitchFamily="34" charset="0"/>
              </a:rPr>
              <a:t>Corrosion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Report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FM Global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N</a:t>
            </a:r>
            <a:r>
              <a:rPr lang="en-US" sz="1600" b="1" baseline="-25000" dirty="0">
                <a:latin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</a:rPr>
              <a:t> Generator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Standard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752B87-0120-4A98-BF80-BAF5563B97A8}"/>
              </a:ext>
            </a:extLst>
          </p:cNvPr>
          <p:cNvCxnSpPr/>
          <p:nvPr/>
        </p:nvCxnSpPr>
        <p:spPr>
          <a:xfrm>
            <a:off x="3814117" y="1641540"/>
            <a:ext cx="0" cy="5180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 Box 2">
            <a:extLst>
              <a:ext uri="{FF2B5EF4-FFF2-40B4-BE49-F238E27FC236}">
                <a16:creationId xmlns:a16="http://schemas.microsoft.com/office/drawing/2014/main" id="{A44D55BA-8A0C-450B-81E1-E06029959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36" y="2081559"/>
            <a:ext cx="222555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NFPA 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Vent on </a:t>
            </a:r>
            <a:r>
              <a:rPr lang="en-US" sz="1600" b="1" dirty="0">
                <a:latin typeface="Calibri" pitchFamily="34" charset="0"/>
              </a:rPr>
              <a:t>Wet Pipe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FM Global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Data Sheet 2-1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Calibri" pitchFamily="34" charset="0"/>
              </a:rPr>
              <a:t>(Oct. 2016)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N</a:t>
            </a:r>
            <a:r>
              <a:rPr lang="en-US" sz="1600" b="1" baseline="-25000" dirty="0">
                <a:latin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</a:rPr>
              <a:t> Generator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Calibri" pitchFamily="34" charset="0"/>
              </a:rPr>
              <a:t>(Dry &amp; Pre-Action)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No Chemical</a:t>
            </a:r>
            <a:endParaRPr lang="en-US" sz="1600" b="1" dirty="0"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</a:rPr>
              <a:t>Dept. of Defense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latin typeface="Calibri" pitchFamily="34" charset="0"/>
              </a:rPr>
              <a:t>UFC3-600-01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(Nov. 2016)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N</a:t>
            </a:r>
            <a:r>
              <a:rPr lang="en-US" sz="1600" b="1" baseline="-25000" dirty="0">
                <a:latin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</a:rPr>
              <a:t> Generator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Calibri" pitchFamily="34" charset="0"/>
              </a:rPr>
              <a:t>(Pre-Action)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latin typeface="Calibri" pitchFamily="34" charset="0"/>
              </a:rPr>
              <a:t>Equipment in Riser Rm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latin typeface="Calibri" pitchFamily="34" charset="0"/>
              </a:rPr>
              <a:t>No Continuous Venting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F3ECEF-42B8-4F35-96B0-A6296EF85688}"/>
              </a:ext>
            </a:extLst>
          </p:cNvPr>
          <p:cNvCxnSpPr>
            <a:cxnSpLocks/>
          </p:cNvCxnSpPr>
          <p:nvPr/>
        </p:nvCxnSpPr>
        <p:spPr>
          <a:xfrm>
            <a:off x="5222997" y="1601486"/>
            <a:ext cx="0" cy="480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Box 2">
            <a:extLst>
              <a:ext uri="{FF2B5EF4-FFF2-40B4-BE49-F238E27FC236}">
                <a16:creationId xmlns:a16="http://schemas.microsoft.com/office/drawing/2014/main" id="{F43D3077-A306-4545-9D66-5D8FD0AD5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369" y="2179316"/>
            <a:ext cx="198729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GSA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latin typeface="Calibri" pitchFamily="34" charset="0"/>
              </a:rPr>
              <a:t>PBS P-100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(Apr. 2017)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N</a:t>
            </a:r>
            <a:r>
              <a:rPr lang="en-US" sz="1600" b="1" baseline="-25000" dirty="0">
                <a:latin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</a:rPr>
              <a:t> Generator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Calibri" pitchFamily="34" charset="0"/>
              </a:rPr>
              <a:t>(Dry &amp; </a:t>
            </a:r>
            <a:r>
              <a:rPr lang="en-US" sz="1600" dirty="0" err="1">
                <a:latin typeface="Calibri" pitchFamily="34" charset="0"/>
              </a:rPr>
              <a:t>Preaction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latin typeface="Calibri" pitchFamily="34" charset="0"/>
              </a:rPr>
              <a:t>Vent on Riser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latin typeface="Calibri" pitchFamily="34" charset="0"/>
              </a:rPr>
              <a:t>In-Line Corr. Mon. Fail Safe Vent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D1FF37-0B84-4E0D-B074-510106595D76}"/>
              </a:ext>
            </a:extLst>
          </p:cNvPr>
          <p:cNvCxnSpPr>
            <a:cxnSpLocks/>
          </p:cNvCxnSpPr>
          <p:nvPr/>
        </p:nvCxnSpPr>
        <p:spPr>
          <a:xfrm>
            <a:off x="6828819" y="1637068"/>
            <a:ext cx="0" cy="480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 Box 2">
            <a:extLst>
              <a:ext uri="{FF2B5EF4-FFF2-40B4-BE49-F238E27FC236}">
                <a16:creationId xmlns:a16="http://schemas.microsoft.com/office/drawing/2014/main" id="{1388D74A-C7BC-4EEB-852B-CD3301579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094" y="4560754"/>
            <a:ext cx="222555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</a:rPr>
              <a:t>Dept. of Defense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UFC3-600-01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Calibri" pitchFamily="34" charset="0"/>
              </a:rPr>
              <a:t>(Mar. 2018)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N</a:t>
            </a:r>
            <a:r>
              <a:rPr lang="en-US" sz="1600" b="1" baseline="-25000" dirty="0">
                <a:latin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</a:rPr>
              <a:t> Generator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Calibri" pitchFamily="34" charset="0"/>
              </a:rPr>
              <a:t>(Dry)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B77917-E4BF-4A7B-93CB-75D5A7E965A7}"/>
              </a:ext>
            </a:extLst>
          </p:cNvPr>
          <p:cNvCxnSpPr>
            <a:cxnSpLocks/>
          </p:cNvCxnSpPr>
          <p:nvPr/>
        </p:nvCxnSpPr>
        <p:spPr>
          <a:xfrm>
            <a:off x="7686359" y="1630990"/>
            <a:ext cx="0" cy="28491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 Box 2">
            <a:extLst>
              <a:ext uri="{FF2B5EF4-FFF2-40B4-BE49-F238E27FC236}">
                <a16:creationId xmlns:a16="http://schemas.microsoft.com/office/drawing/2014/main" id="{6002101D-76A3-4399-97BD-78A6FB3E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668" y="2218766"/>
            <a:ext cx="1284956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NFPA 13 </a:t>
            </a:r>
          </a:p>
          <a:p>
            <a:pPr algn="ctr" fontAlgn="base">
              <a:spcBef>
                <a:spcPct val="0"/>
              </a:spcBef>
              <a:spcAft>
                <a:spcPts val="900"/>
              </a:spcAft>
            </a:pPr>
            <a:r>
              <a:rPr lang="en-US" sz="1600" b="1" dirty="0">
                <a:latin typeface="Calibri" pitchFamily="34" charset="0"/>
              </a:rPr>
              <a:t>Nitrogen to Mitigate Corrosion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libri" pitchFamily="34" charset="0"/>
              </a:rPr>
              <a:t>Use Approved Nitrogen Generator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65034C-5877-4440-8221-891079997857}"/>
              </a:ext>
            </a:extLst>
          </p:cNvPr>
          <p:cNvCxnSpPr>
            <a:cxnSpLocks/>
          </p:cNvCxnSpPr>
          <p:nvPr/>
        </p:nvCxnSpPr>
        <p:spPr>
          <a:xfrm>
            <a:off x="8448274" y="1647745"/>
            <a:ext cx="0" cy="611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62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46010A-609C-470E-AB5E-3B60A2A139B6}"/>
              </a:ext>
            </a:extLst>
          </p:cNvPr>
          <p:cNvSpPr txBox="1"/>
          <p:nvPr/>
        </p:nvSpPr>
        <p:spPr>
          <a:xfrm>
            <a:off x="1600200" y="377514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3600" b="1" dirty="0">
                <a:solidFill>
                  <a:srgbClr val="009344"/>
                </a:solidFill>
                <a:latin typeface="Calibri" panose="020F0502020204030204" pitchFamily="34" charset="0"/>
              </a:rPr>
              <a:t>Key Documents</a:t>
            </a:r>
            <a:endParaRPr lang="en-US" altLang="en-US" sz="1600" b="1" dirty="0">
              <a:solidFill>
                <a:srgbClr val="009344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A6A6-2661-4D4F-92A3-3BF0C7790813}"/>
              </a:ext>
            </a:extLst>
          </p:cNvPr>
          <p:cNvSpPr txBox="1">
            <a:spLocks/>
          </p:cNvSpPr>
          <p:nvPr/>
        </p:nvSpPr>
        <p:spPr>
          <a:xfrm>
            <a:off x="4131490" y="1143000"/>
            <a:ext cx="4649983" cy="51448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/>
              <a:t>NFPA 13 – 2019 Edition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Fill dry-pipe or </a:t>
            </a:r>
            <a:r>
              <a:rPr lang="en-US" sz="1600" dirty="0" err="1"/>
              <a:t>preaction</a:t>
            </a:r>
            <a:r>
              <a:rPr lang="en-US" sz="1600" dirty="0"/>
              <a:t> systems with nitrogen as a supervisory gas to mitigate against corrosion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When using a generator, use an approved nitrogen generator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Where listed bacterial inhibitors and/or corrosion inhibitors are used they shall be compatible with system components as well compatible with each other 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A single air vent shall be provided on each wet pipe system utilizing metallic pipe</a:t>
            </a:r>
          </a:p>
          <a:p>
            <a:pPr algn="l"/>
            <a:r>
              <a:rPr lang="en-US" sz="1600" b="1" dirty="0"/>
              <a:t>FM Global 2-1 Data Sheet – April 2018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Pressurize system using FM Approved nitrogen generator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Black steel acceptable if nitrogen generator used throughout life of system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Chemical Cleaners and Corrosion Inhibitors can result in accelerated sprinkler corrosion or restricted orifices</a:t>
            </a:r>
          </a:p>
          <a:p>
            <a:pPr algn="l"/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A0356-DBCB-41EE-93AB-6A9E3B1B0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8" t="1818"/>
          <a:stretch/>
        </p:blipFill>
        <p:spPr>
          <a:xfrm>
            <a:off x="301887" y="1261043"/>
            <a:ext cx="1788284" cy="2363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3BEA4-B008-4489-A82A-8A8D3DD2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589" y="3124200"/>
            <a:ext cx="1985901" cy="28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02D1E-FC4B-4C46-811B-E0FF1248409B}"/>
              </a:ext>
            </a:extLst>
          </p:cNvPr>
          <p:cNvSpPr txBox="1"/>
          <p:nvPr/>
        </p:nvSpPr>
        <p:spPr>
          <a:xfrm>
            <a:off x="1524000" y="432038"/>
            <a:ext cx="701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3600" b="1" dirty="0">
                <a:solidFill>
                  <a:srgbClr val="009344"/>
                </a:solidFill>
                <a:latin typeface="Calibri" panose="020F0502020204030204" pitchFamily="34" charset="0"/>
              </a:rPr>
              <a:t>Key Government Documents</a:t>
            </a:r>
            <a:endParaRPr lang="en-US" altLang="en-US" sz="1600" b="1" dirty="0">
              <a:solidFill>
                <a:srgbClr val="009344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41B9B-6895-499E-8261-AD18164E9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2609" r="9757" b="8482"/>
          <a:stretch/>
        </p:blipFill>
        <p:spPr>
          <a:xfrm>
            <a:off x="304800" y="1295400"/>
            <a:ext cx="1828800" cy="2548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7BCCC2-67B8-47AE-932E-06CBE618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671323"/>
            <a:ext cx="1878866" cy="243147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0F05A4-ED26-4200-BFCE-745AAD08FAA4}"/>
              </a:ext>
            </a:extLst>
          </p:cNvPr>
          <p:cNvSpPr txBox="1">
            <a:spLocks/>
          </p:cNvSpPr>
          <p:nvPr/>
        </p:nvSpPr>
        <p:spPr>
          <a:xfrm>
            <a:off x="4191000" y="1524000"/>
            <a:ext cx="4648200" cy="4724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/>
              <a:t>DoD Unified Facilities Criteria UFC 3-600-1 – March 2018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When nitrogen is used, a C-factor of 120 is permitted 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Black steel must be used for addition, repair or relocation of existing systems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All nitrogen generation equipment must be installed in riser room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Process involving continuous venting is not permitted</a:t>
            </a:r>
          </a:p>
          <a:p>
            <a:pPr algn="l"/>
            <a:r>
              <a:rPr lang="en-US" sz="1600" b="1" dirty="0"/>
              <a:t>GSA PBS-100 Facilities Standard – July 2018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Dry-pipe sprinkler systems must incorporate nitrogen </a:t>
            </a:r>
            <a:r>
              <a:rPr lang="en-US" sz="1600" dirty="0" err="1"/>
              <a:t>inerting</a:t>
            </a:r>
            <a:r>
              <a:rPr lang="en-US" sz="1600" dirty="0"/>
              <a:t> process </a:t>
            </a:r>
          </a:p>
          <a:p>
            <a:pPr lvl="1" indent="-209550" algn="l">
              <a:buFont typeface="Wingdings" panose="05000000000000000000" pitchFamily="2" charset="2"/>
              <a:buChar char="§"/>
            </a:pPr>
            <a:r>
              <a:rPr lang="en-US" sz="1600" dirty="0"/>
              <a:t>Galvanized sprinkler piping is not permitted</a:t>
            </a:r>
          </a:p>
        </p:txBody>
      </p:sp>
    </p:spTree>
    <p:extLst>
      <p:ext uri="{BB962C8B-B14F-4D97-AF65-F5344CB8AC3E}">
        <p14:creationId xmlns:p14="http://schemas.microsoft.com/office/powerpoint/2010/main" val="192043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10513" y="482784"/>
            <a:ext cx="688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9344"/>
                </a:solidFill>
              </a:rPr>
              <a:t>Nitrogen for Dry Pipe Systems</a:t>
            </a:r>
            <a:endParaRPr lang="en-US" sz="2800" dirty="0">
              <a:solidFill>
                <a:srgbClr val="009344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1075951"/>
            <a:ext cx="76200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Essential components for dry pipe systems: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1600" dirty="0"/>
              <a:t>A</a:t>
            </a:r>
            <a:r>
              <a:rPr lang="en-US" sz="1600" dirty="0">
                <a:solidFill>
                  <a:srgbClr val="009344"/>
                </a:solidFill>
              </a:rPr>
              <a:t> </a:t>
            </a:r>
            <a:r>
              <a:rPr lang="en-US" sz="1600" b="1" dirty="0">
                <a:solidFill>
                  <a:srgbClr val="009344"/>
                </a:solidFill>
              </a:rPr>
              <a:t>continuous source </a:t>
            </a:r>
            <a:r>
              <a:rPr lang="en-US" sz="1600" dirty="0"/>
              <a:t>of nitrogen gas at 98%+ purity – nitrogen generator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1600" dirty="0"/>
              <a:t>An</a:t>
            </a:r>
            <a:r>
              <a:rPr lang="en-US" sz="1600" b="1" dirty="0">
                <a:solidFill>
                  <a:srgbClr val="009344"/>
                </a:solidFill>
              </a:rPr>
              <a:t> oxygen removal vent </a:t>
            </a:r>
            <a:r>
              <a:rPr lang="en-US" sz="1600" dirty="0"/>
              <a:t>to facilitate removal of oxygen from the dry system piping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1600" dirty="0"/>
              <a:t>A</a:t>
            </a:r>
            <a:r>
              <a:rPr lang="en-US" sz="1600" b="1" dirty="0">
                <a:solidFill>
                  <a:srgbClr val="009344"/>
                </a:solidFill>
              </a:rPr>
              <a:t> “Fill and Purge” </a:t>
            </a:r>
            <a:r>
              <a:rPr lang="en-US" sz="1600" dirty="0">
                <a:solidFill>
                  <a:srgbClr val="009344"/>
                </a:solidFill>
              </a:rPr>
              <a:t>breathing </a:t>
            </a:r>
            <a:r>
              <a:rPr lang="en-US" sz="1600" dirty="0"/>
              <a:t>protocol to facilitate removal of oxygen from the dry system piping </a:t>
            </a:r>
            <a:r>
              <a:rPr lang="en-US" sz="1600" dirty="0">
                <a:solidFill>
                  <a:srgbClr val="009344"/>
                </a:solidFill>
              </a:rPr>
              <a:t>(ECS Only)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419779-737F-4C74-8C7E-92BE05766889}"/>
              </a:ext>
            </a:extLst>
          </p:cNvPr>
          <p:cNvGrpSpPr/>
          <p:nvPr/>
        </p:nvGrpSpPr>
        <p:grpSpPr>
          <a:xfrm>
            <a:off x="914400" y="2678059"/>
            <a:ext cx="6553200" cy="3341741"/>
            <a:chOff x="840012" y="2644761"/>
            <a:chExt cx="7543867" cy="39346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0AEFED-FB0A-4C32-8466-316BC7BD9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8" t="15569" r="9294"/>
            <a:stretch/>
          </p:blipFill>
          <p:spPr>
            <a:xfrm>
              <a:off x="2004114" y="2694141"/>
              <a:ext cx="4764209" cy="388529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C3A242C-B2D1-434F-926F-8A1FB1BAE290}"/>
                </a:ext>
              </a:extLst>
            </p:cNvPr>
            <p:cNvGrpSpPr/>
            <p:nvPr/>
          </p:nvGrpSpPr>
          <p:grpSpPr>
            <a:xfrm>
              <a:off x="840012" y="2644761"/>
              <a:ext cx="7543867" cy="2202048"/>
              <a:chOff x="840012" y="2644761"/>
              <a:chExt cx="7543867" cy="220204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697556" y="2644761"/>
                <a:ext cx="1686323" cy="389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Vent at Riser</a:t>
                </a:r>
              </a:p>
            </p:txBody>
          </p:sp>
          <p:cxnSp>
            <p:nvCxnSpPr>
              <p:cNvPr id="14" name="Straight Arrow Connector 13"/>
              <p:cNvCxnSpPr>
                <a:cxnSpLocks/>
              </p:cNvCxnSpPr>
              <p:nvPr/>
            </p:nvCxnSpPr>
            <p:spPr>
              <a:xfrm flipH="1">
                <a:off x="4111291" y="2815465"/>
                <a:ext cx="2657032" cy="9233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840012" y="3826079"/>
                <a:ext cx="1371600" cy="680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Nitrogen Generator</a:t>
                </a:r>
              </a:p>
            </p:txBody>
          </p:sp>
          <p:cxnSp>
            <p:nvCxnSpPr>
              <p:cNvPr id="16" name="Straight Arrow Connector 15"/>
              <p:cNvCxnSpPr>
                <a:cxnSpLocks/>
              </p:cNvCxnSpPr>
              <p:nvPr/>
            </p:nvCxnSpPr>
            <p:spPr>
              <a:xfrm>
                <a:off x="1452111" y="4479976"/>
                <a:ext cx="664508" cy="36683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5D22784-97B3-47D2-9644-4B406C3BBC5E}"/>
                  </a:ext>
                </a:extLst>
              </p:cNvPr>
              <p:cNvSpPr/>
              <p:nvPr/>
            </p:nvSpPr>
            <p:spPr>
              <a:xfrm>
                <a:off x="4876800" y="3130366"/>
                <a:ext cx="753411" cy="46658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38868E6-53C6-4D80-A111-4D331F424D98}"/>
                  </a:ext>
                </a:extLst>
              </p:cNvPr>
              <p:cNvSpPr/>
              <p:nvPr/>
            </p:nvSpPr>
            <p:spPr>
              <a:xfrm>
                <a:off x="5638207" y="3264562"/>
                <a:ext cx="753411" cy="46658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7DA613A-B037-4EAB-8D9B-0320B8E50234}"/>
                  </a:ext>
                </a:extLst>
              </p:cNvPr>
              <p:cNvSpPr/>
              <p:nvPr/>
            </p:nvSpPr>
            <p:spPr>
              <a:xfrm>
                <a:off x="3408291" y="2820918"/>
                <a:ext cx="753411" cy="46658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1E17C37-2794-4987-944F-DA474DD1F3F9}"/>
                  </a:ext>
                </a:extLst>
              </p:cNvPr>
              <p:cNvSpPr/>
              <p:nvPr/>
            </p:nvSpPr>
            <p:spPr>
              <a:xfrm>
                <a:off x="4161703" y="2956607"/>
                <a:ext cx="753411" cy="46658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5B3CA35-9DFD-4AD2-9111-B863BC54FB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96065" y="2815465"/>
                <a:ext cx="1872258" cy="23892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F36B1BF-7203-4DA6-BE23-D39B418AA2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7772" y="2815465"/>
                <a:ext cx="1170551" cy="37451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6725565-477D-4EB2-920E-7C83D9936B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77318" y="2815465"/>
                <a:ext cx="497743" cy="46676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9533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295400"/>
            <a:ext cx="770449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No. 1 reason automatic sprinklers activate and DO NOT control the fire is </a:t>
            </a:r>
            <a:r>
              <a:rPr lang="en-US" sz="2200" b="1" dirty="0">
                <a:solidFill>
                  <a:srgbClr val="009344"/>
                </a:solidFill>
              </a:rPr>
              <a:t>not enough water </a:t>
            </a:r>
            <a:r>
              <a:rPr lang="en-US" sz="2200" dirty="0"/>
              <a:t>at the sprinkler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9344"/>
                </a:solidFill>
              </a:rPr>
              <a:t>Oxygen</a:t>
            </a:r>
            <a:r>
              <a:rPr lang="en-US" sz="2200" dirty="0"/>
              <a:t> in the air is the primary cause of corrosion in all water-based fire sprinkler systems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Understanding the </a:t>
            </a:r>
            <a:r>
              <a:rPr lang="en-US" sz="2200" b="1" dirty="0">
                <a:solidFill>
                  <a:srgbClr val="009344"/>
                </a:solidFill>
              </a:rPr>
              <a:t>chemistry and physics </a:t>
            </a:r>
            <a:r>
              <a:rPr lang="en-US" sz="2200" dirty="0"/>
              <a:t>of the oxygen corrosion reaction is key to solving the corrosion problem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9344"/>
                </a:solidFill>
              </a:rPr>
              <a:t>Removing oxygen </a:t>
            </a:r>
            <a:r>
              <a:rPr lang="en-US" sz="2200" dirty="0"/>
              <a:t>from water-based fire sprinkler systems is the key to corrosion control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9344"/>
                </a:solidFill>
              </a:rPr>
              <a:t>Galvanized piping </a:t>
            </a:r>
            <a:r>
              <a:rPr lang="en-US" sz="2200" dirty="0"/>
              <a:t>is vulnerable to extreme corrosion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9344"/>
                </a:solidFill>
              </a:rPr>
              <a:t>Nitrogen inerting </a:t>
            </a:r>
            <a:r>
              <a:rPr lang="en-US" sz="2200" dirty="0"/>
              <a:t>to completely remove oxygen </a:t>
            </a:r>
            <a:r>
              <a:rPr lang="en-US" sz="2200" u="sng" dirty="0"/>
              <a:t>stops </a:t>
            </a:r>
            <a:r>
              <a:rPr lang="en-US" sz="2200" dirty="0"/>
              <a:t>corrosion in fire sprinkler systems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9344"/>
                </a:solidFill>
              </a:rPr>
              <a:t>Governing bodies </a:t>
            </a:r>
            <a:r>
              <a:rPr lang="en-US" sz="2200" dirty="0"/>
              <a:t>are adopting nitrogen inerting technologies including NFPA, FM Global, US DoD, US GSA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7704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Learning Objectives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70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9141" y="1371600"/>
            <a:ext cx="3432930" cy="2667000"/>
            <a:chOff x="805962" y="931250"/>
            <a:chExt cx="7690338" cy="5562600"/>
          </a:xfrm>
        </p:grpSpPr>
        <p:grpSp>
          <p:nvGrpSpPr>
            <p:cNvPr id="7" name="Group 6"/>
            <p:cNvGrpSpPr/>
            <p:nvPr/>
          </p:nvGrpSpPr>
          <p:grpSpPr>
            <a:xfrm>
              <a:off x="805962" y="931250"/>
              <a:ext cx="7690338" cy="5562600"/>
              <a:chOff x="304801" y="228600"/>
              <a:chExt cx="8534398" cy="640080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8031348" y="3876383"/>
                <a:ext cx="1908" cy="59176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8031348" y="3133120"/>
                <a:ext cx="1908" cy="59176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7153450" y="2763807"/>
                <a:ext cx="722732" cy="192566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5894046" y="2814295"/>
                <a:ext cx="906921" cy="369313"/>
              </a:xfrm>
              <a:prstGeom prst="straightConnector1">
                <a:avLst/>
              </a:prstGeom>
              <a:ln>
                <a:solidFill>
                  <a:srgbClr val="00B9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7472275" y="2154169"/>
                <a:ext cx="875131" cy="364638"/>
              </a:xfrm>
              <a:prstGeom prst="straightConnector1">
                <a:avLst/>
              </a:prstGeom>
              <a:ln>
                <a:solidFill>
                  <a:srgbClr val="00B9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5529407" y="2336488"/>
                <a:ext cx="956708" cy="255247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4226060" y="2344397"/>
                <a:ext cx="906921" cy="369313"/>
              </a:xfrm>
              <a:prstGeom prst="straightConnector1">
                <a:avLst/>
              </a:prstGeom>
              <a:ln>
                <a:solidFill>
                  <a:srgbClr val="00B9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5801484" y="1687872"/>
                <a:ext cx="875131" cy="364638"/>
              </a:xfrm>
              <a:prstGeom prst="straightConnector1">
                <a:avLst/>
              </a:prstGeom>
              <a:ln>
                <a:solidFill>
                  <a:srgbClr val="00B9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3796909" y="1870191"/>
                <a:ext cx="956708" cy="255247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2086850" y="1366243"/>
                <a:ext cx="956708" cy="255247"/>
              </a:xfrm>
              <a:prstGeom prst="straightConnector1">
                <a:avLst/>
              </a:prstGeom>
              <a:ln>
                <a:solidFill>
                  <a:srgbClr val="00C8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740496" y="981718"/>
                <a:ext cx="851055" cy="236801"/>
              </a:xfrm>
              <a:prstGeom prst="straightConnector1">
                <a:avLst/>
              </a:prstGeom>
              <a:ln>
                <a:solidFill>
                  <a:srgbClr val="00FF99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437464" y="1838832"/>
                <a:ext cx="906921" cy="369313"/>
              </a:xfrm>
              <a:prstGeom prst="straightConnector1">
                <a:avLst/>
              </a:prstGeom>
              <a:ln>
                <a:solidFill>
                  <a:srgbClr val="00C8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794723" y="1366243"/>
                <a:ext cx="906921" cy="369313"/>
              </a:xfrm>
              <a:prstGeom prst="straightConnector1">
                <a:avLst/>
              </a:prstGeom>
              <a:ln>
                <a:solidFill>
                  <a:srgbClr val="00FF99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957725" y="1221840"/>
                <a:ext cx="875131" cy="364638"/>
              </a:xfrm>
              <a:prstGeom prst="straightConnector1">
                <a:avLst/>
              </a:prstGeom>
              <a:ln>
                <a:solidFill>
                  <a:srgbClr val="00C8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337072" y="738336"/>
                <a:ext cx="875131" cy="364638"/>
              </a:xfrm>
              <a:prstGeom prst="straightConnector1">
                <a:avLst/>
              </a:prstGeom>
              <a:ln>
                <a:solidFill>
                  <a:srgbClr val="00FF99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1" y="228600"/>
                <a:ext cx="8534398" cy="6400800"/>
              </a:xfrm>
              <a:prstGeom prst="rect">
                <a:avLst/>
              </a:prstGeom>
            </p:spPr>
          </p:pic>
        </p:grpSp>
        <p:sp>
          <p:nvSpPr>
            <p:cNvPr id="8" name="Oval 7"/>
            <p:cNvSpPr/>
            <p:nvPr/>
          </p:nvSpPr>
          <p:spPr>
            <a:xfrm>
              <a:off x="7351194" y="4339537"/>
              <a:ext cx="807966" cy="73103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80656" y="414250"/>
            <a:ext cx="688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“Fill and Purge” Breathing Method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0B9609-B655-4037-BAC4-38C4113A60C8}"/>
              </a:ext>
            </a:extLst>
          </p:cNvPr>
          <p:cNvGrpSpPr/>
          <p:nvPr/>
        </p:nvGrpSpPr>
        <p:grpSpPr>
          <a:xfrm>
            <a:off x="4814004" y="2864353"/>
            <a:ext cx="1391204" cy="491852"/>
            <a:chOff x="5386797" y="1138955"/>
            <a:chExt cx="1391204" cy="4918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DE67CC-9B4C-473E-B6D0-00695E7EF11E}"/>
                </a:ext>
              </a:extLst>
            </p:cNvPr>
            <p:cNvSpPr/>
            <p:nvPr/>
          </p:nvSpPr>
          <p:spPr>
            <a:xfrm>
              <a:off x="5386797" y="1147303"/>
              <a:ext cx="1376108" cy="483504"/>
            </a:xfrm>
            <a:prstGeom prst="rect">
              <a:avLst/>
            </a:prstGeom>
            <a:solidFill>
              <a:srgbClr val="009344"/>
            </a:solidFill>
            <a:ln>
              <a:solidFill>
                <a:srgbClr val="0093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5401893" y="1138955"/>
              <a:ext cx="13761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</a:rPr>
                <a:t>ECS Only</a:t>
              </a:r>
              <a:endParaRPr lang="en-US" sz="2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DA17C6-641D-4C53-9020-BE990306B3C2}"/>
              </a:ext>
            </a:extLst>
          </p:cNvPr>
          <p:cNvGrpSpPr/>
          <p:nvPr/>
        </p:nvGrpSpPr>
        <p:grpSpPr>
          <a:xfrm>
            <a:off x="5114682" y="1173249"/>
            <a:ext cx="3209784" cy="3048000"/>
            <a:chOff x="298126" y="222263"/>
            <a:chExt cx="8534398" cy="64008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4BFB72-3F3F-4034-BEF7-33349853F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26" y="222263"/>
              <a:ext cx="8534398" cy="6400800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FD40DF3-8E9D-4BC0-9F7F-59946F1D831A}"/>
                </a:ext>
              </a:extLst>
            </p:cNvPr>
            <p:cNvCxnSpPr/>
            <p:nvPr/>
          </p:nvCxnSpPr>
          <p:spPr>
            <a:xfrm>
              <a:off x="718056" y="998547"/>
              <a:ext cx="819034" cy="230003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21C4574-5B02-4E0C-88CD-251429A783EB}"/>
                </a:ext>
              </a:extLst>
            </p:cNvPr>
            <p:cNvCxnSpPr/>
            <p:nvPr/>
          </p:nvCxnSpPr>
          <p:spPr>
            <a:xfrm>
              <a:off x="2149494" y="1397779"/>
              <a:ext cx="819034" cy="230003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91294E5-DD34-4266-8832-EA1222EBEEF6}"/>
                </a:ext>
              </a:extLst>
            </p:cNvPr>
            <p:cNvCxnSpPr/>
            <p:nvPr/>
          </p:nvCxnSpPr>
          <p:spPr>
            <a:xfrm>
              <a:off x="3781016" y="1858719"/>
              <a:ext cx="819034" cy="230003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33A47AF-7BC5-463A-BF79-2A4E79D6D912}"/>
                </a:ext>
              </a:extLst>
            </p:cNvPr>
            <p:cNvCxnSpPr/>
            <p:nvPr/>
          </p:nvCxnSpPr>
          <p:spPr>
            <a:xfrm>
              <a:off x="5578961" y="2342098"/>
              <a:ext cx="819034" cy="230003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0BA56C3-A04B-4B83-8A47-AD119322F9A9}"/>
                </a:ext>
              </a:extLst>
            </p:cNvPr>
            <p:cNvCxnSpPr/>
            <p:nvPr/>
          </p:nvCxnSpPr>
          <p:spPr>
            <a:xfrm>
              <a:off x="7094546" y="2758159"/>
              <a:ext cx="819034" cy="230003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E89ADDE-8BC2-4386-AF41-CC3D4ABC4DD8}"/>
                </a:ext>
              </a:extLst>
            </p:cNvPr>
            <p:cNvCxnSpPr/>
            <p:nvPr/>
          </p:nvCxnSpPr>
          <p:spPr>
            <a:xfrm flipV="1">
              <a:off x="769480" y="1397780"/>
              <a:ext cx="863912" cy="358092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F8128B8-A449-455E-AB29-3BE2D48B4017}"/>
                </a:ext>
              </a:extLst>
            </p:cNvPr>
            <p:cNvCxnSpPr/>
            <p:nvPr/>
          </p:nvCxnSpPr>
          <p:spPr>
            <a:xfrm flipH="1">
              <a:off x="2417831" y="747040"/>
              <a:ext cx="809684" cy="324435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9ED52AA-CEA3-41F4-93E2-9A2245DB8DFB}"/>
                </a:ext>
              </a:extLst>
            </p:cNvPr>
            <p:cNvCxnSpPr/>
            <p:nvPr/>
          </p:nvCxnSpPr>
          <p:spPr>
            <a:xfrm flipV="1">
              <a:off x="2427648" y="1882562"/>
              <a:ext cx="863912" cy="358092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6C09E1A-7941-4A53-A9B4-E0C7946BB19B}"/>
                </a:ext>
              </a:extLst>
            </p:cNvPr>
            <p:cNvCxnSpPr/>
            <p:nvPr/>
          </p:nvCxnSpPr>
          <p:spPr>
            <a:xfrm flipV="1">
              <a:off x="4243826" y="2342098"/>
              <a:ext cx="863912" cy="358092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DF01E0D-E8FC-4B33-9B8F-BF0503318171}"/>
                </a:ext>
              </a:extLst>
            </p:cNvPr>
            <p:cNvCxnSpPr/>
            <p:nvPr/>
          </p:nvCxnSpPr>
          <p:spPr>
            <a:xfrm flipV="1">
              <a:off x="5905266" y="2809116"/>
              <a:ext cx="863912" cy="358092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5DCAAD4-5C68-4B63-B2DB-438A178F4205}"/>
                </a:ext>
              </a:extLst>
            </p:cNvPr>
            <p:cNvCxnSpPr/>
            <p:nvPr/>
          </p:nvCxnSpPr>
          <p:spPr>
            <a:xfrm flipH="1">
              <a:off x="4051222" y="1245379"/>
              <a:ext cx="809684" cy="324435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E5C227A-4376-4888-AF12-2C840D210C6D}"/>
                </a:ext>
              </a:extLst>
            </p:cNvPr>
            <p:cNvCxnSpPr/>
            <p:nvPr/>
          </p:nvCxnSpPr>
          <p:spPr>
            <a:xfrm flipH="1">
              <a:off x="5813640" y="1740211"/>
              <a:ext cx="809684" cy="324435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B1C6839-5296-4A94-83C2-F4D2C9127150}"/>
                </a:ext>
              </a:extLst>
            </p:cNvPr>
            <p:cNvCxnSpPr/>
            <p:nvPr/>
          </p:nvCxnSpPr>
          <p:spPr>
            <a:xfrm flipH="1">
              <a:off x="7483494" y="2199981"/>
              <a:ext cx="809684" cy="324435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A2FBC47-83B9-491D-B8D6-4EA385C40BD5}"/>
                </a:ext>
              </a:extLst>
            </p:cNvPr>
            <p:cNvCxnSpPr/>
            <p:nvPr/>
          </p:nvCxnSpPr>
          <p:spPr>
            <a:xfrm>
              <a:off x="8065980" y="3221905"/>
              <a:ext cx="0" cy="570546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939DAD6-7654-467D-BDE4-E90A52FA0C51}"/>
                </a:ext>
              </a:extLst>
            </p:cNvPr>
            <p:cNvCxnSpPr/>
            <p:nvPr/>
          </p:nvCxnSpPr>
          <p:spPr>
            <a:xfrm>
              <a:off x="8065980" y="3941111"/>
              <a:ext cx="0" cy="554686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Curved Connector 30">
              <a:extLst>
                <a:ext uri="{FF2B5EF4-FFF2-40B4-BE49-F238E27FC236}">
                  <a16:creationId xmlns:a16="http://schemas.microsoft.com/office/drawing/2014/main" id="{432C3B49-78BE-4CBC-98A5-5846018D36F1}"/>
                </a:ext>
              </a:extLst>
            </p:cNvPr>
            <p:cNvCxnSpPr/>
            <p:nvPr/>
          </p:nvCxnSpPr>
          <p:spPr>
            <a:xfrm rot="10800000">
              <a:off x="7404958" y="4475563"/>
              <a:ext cx="401299" cy="12909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36">
              <a:extLst>
                <a:ext uri="{FF2B5EF4-FFF2-40B4-BE49-F238E27FC236}">
                  <a16:creationId xmlns:a16="http://schemas.microsoft.com/office/drawing/2014/main" id="{C295FB31-0069-4BCE-A2C7-B31DE8BD2FEE}"/>
                </a:ext>
              </a:extLst>
            </p:cNvPr>
            <p:cNvCxnSpPr/>
            <p:nvPr/>
          </p:nvCxnSpPr>
          <p:spPr>
            <a:xfrm rot="16200000" flipV="1">
              <a:off x="7605360" y="4206426"/>
              <a:ext cx="353563" cy="22253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D805913-E577-40BB-B91E-88CB3A1E7F9E}"/>
                </a:ext>
              </a:extLst>
            </p:cNvPr>
            <p:cNvCxnSpPr/>
            <p:nvPr/>
          </p:nvCxnSpPr>
          <p:spPr>
            <a:xfrm flipH="1" flipV="1">
              <a:off x="7491922" y="4255293"/>
              <a:ext cx="357909" cy="26896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7" name="Text Box 2">
            <a:extLst>
              <a:ext uri="{FF2B5EF4-FFF2-40B4-BE49-F238E27FC236}">
                <a16:creationId xmlns:a16="http://schemas.microsoft.com/office/drawing/2014/main" id="{1368C4EF-BD7E-4A19-A41E-602F6525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67" y="3677742"/>
            <a:ext cx="2861471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u="sng" dirty="0">
                <a:solidFill>
                  <a:prstClr val="black"/>
                </a:solidFill>
                <a:latin typeface="Calibri" pitchFamily="34" charset="0"/>
              </a:rPr>
              <a:t> Fill Cycle</a:t>
            </a:r>
            <a:endParaRPr lang="en-US" u="sng" dirty="0">
              <a:solidFill>
                <a:prstClr val="black"/>
              </a:solidFill>
              <a:latin typeface="Calibri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8" name="Text Box 2">
            <a:extLst>
              <a:ext uri="{FF2B5EF4-FFF2-40B4-BE49-F238E27FC236}">
                <a16:creationId xmlns:a16="http://schemas.microsoft.com/office/drawing/2014/main" id="{F69877F4-6529-4DF0-A275-C36515F8A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502" y="3689682"/>
            <a:ext cx="3044724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u="sng" dirty="0">
                <a:solidFill>
                  <a:prstClr val="black"/>
                </a:solidFill>
                <a:latin typeface="Calibri" pitchFamily="34" charset="0"/>
              </a:rPr>
              <a:t> Purge Cycle</a:t>
            </a:r>
            <a:endParaRPr lang="en-US" u="sng" dirty="0">
              <a:solidFill>
                <a:prstClr val="black"/>
              </a:solidFill>
              <a:latin typeface="Calibri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9" name="Text Box 2">
            <a:extLst>
              <a:ext uri="{FF2B5EF4-FFF2-40B4-BE49-F238E27FC236}">
                <a16:creationId xmlns:a16="http://schemas.microsoft.com/office/drawing/2014/main" id="{381AA9DB-4B33-482D-9C2A-95D9B6BAE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41" y="4325025"/>
            <a:ext cx="731318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9344"/>
                </a:solidFill>
                <a:latin typeface="Calibri" pitchFamily="34" charset="0"/>
              </a:rPr>
              <a:t>All Equipment Including Vent Installed in Riser Room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Dynamic Mixing of Gas - Homogenization of Atmosphere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9344"/>
                </a:solidFill>
                <a:latin typeface="Calibri" pitchFamily="34" charset="0"/>
              </a:rPr>
              <a:t>Fill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- Nitrogen Gas Throughout Piping network, No Matter the Complexity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9344"/>
                </a:solidFill>
                <a:latin typeface="Calibri" pitchFamily="34" charset="0"/>
              </a:rPr>
              <a:t>Purge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- All Gas Moves Towards the Vent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Sequential </a:t>
            </a:r>
            <a:r>
              <a:rPr lang="en-US" b="1" dirty="0">
                <a:solidFill>
                  <a:srgbClr val="009344"/>
                </a:solidFill>
                <a:latin typeface="Calibri" pitchFamily="34" charset="0"/>
              </a:rPr>
              <a:t>“Fill and Purge”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Cycles </a:t>
            </a:r>
            <a:r>
              <a:rPr lang="en-US" b="1" dirty="0">
                <a:latin typeface="Calibri" pitchFamily="34" charset="0"/>
              </a:rPr>
              <a:t>Removes All Oxygen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Gas Resulting in Piping Network Nitrogen </a:t>
            </a:r>
            <a:r>
              <a:rPr lang="en-US" dirty="0" err="1">
                <a:solidFill>
                  <a:prstClr val="black"/>
                </a:solidFill>
                <a:latin typeface="Calibri" pitchFamily="34" charset="0"/>
              </a:rPr>
              <a:t>Inerted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Compatible with all systems (low pressure and high pressure) </a:t>
            </a:r>
          </a:p>
        </p:txBody>
      </p:sp>
    </p:spTree>
    <p:extLst>
      <p:ext uri="{BB962C8B-B14F-4D97-AF65-F5344CB8AC3E}">
        <p14:creationId xmlns:p14="http://schemas.microsoft.com/office/powerpoint/2010/main" val="361321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99742" y="1207431"/>
            <a:ext cx="727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Dry/Pre-action “Fill and Purge” Breathing with Nitrogen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(U.S. Patent 8,720,591 )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82272" y="368050"/>
            <a:ext cx="701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Dry Pipe Nitrogen Inerting (DPNI) Process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3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60" name="Picture 36">
            <a:extLst>
              <a:ext uri="{FF2B5EF4-FFF2-40B4-BE49-F238E27FC236}">
                <a16:creationId xmlns:a16="http://schemas.microsoft.com/office/drawing/2014/main" id="{319FE71A-9EAE-4E12-84AB-B4398A42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34" y="1908438"/>
            <a:ext cx="933344" cy="95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98B0AA18-BAA9-4E7E-B7CB-735456BC6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31" y="3111613"/>
            <a:ext cx="747786" cy="74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1B3D11B9-5E0E-400C-8216-E2EB796B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34" y="3881455"/>
            <a:ext cx="613317" cy="61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8B70ACE5-75F0-4250-94E7-03FDEC776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04" y="3079768"/>
            <a:ext cx="37465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17" name="Group 41">
            <a:extLst>
              <a:ext uri="{FF2B5EF4-FFF2-40B4-BE49-F238E27FC236}">
                <a16:creationId xmlns:a16="http://schemas.microsoft.com/office/drawing/2014/main" id="{6D8DD7C5-E65C-4A3C-9947-EEA38509C322}"/>
              </a:ext>
            </a:extLst>
          </p:cNvPr>
          <p:cNvGrpSpPr>
            <a:grpSpLocks/>
          </p:cNvGrpSpPr>
          <p:nvPr/>
        </p:nvGrpSpPr>
        <p:grpSpPr bwMode="auto">
          <a:xfrm>
            <a:off x="856067" y="2970230"/>
            <a:ext cx="7315200" cy="176213"/>
            <a:chOff x="106070400" y="107899200"/>
            <a:chExt cx="7315200" cy="176745"/>
          </a:xfrm>
        </p:grpSpPr>
        <p:pic>
          <p:nvPicPr>
            <p:cNvPr id="1066" name="Picture 42">
              <a:extLst>
                <a:ext uri="{FF2B5EF4-FFF2-40B4-BE49-F238E27FC236}">
                  <a16:creationId xmlns:a16="http://schemas.microsoft.com/office/drawing/2014/main" id="{D6947A46-3B23-4696-BCB7-6833D7B6E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4" b="9303"/>
            <a:stretch>
              <a:fillRect/>
            </a:stretch>
          </p:blipFill>
          <p:spPr bwMode="auto">
            <a:xfrm>
              <a:off x="106070400" y="107899200"/>
              <a:ext cx="7315200" cy="176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8" name="Rectangle 43">
              <a:extLst>
                <a:ext uri="{FF2B5EF4-FFF2-40B4-BE49-F238E27FC236}">
                  <a16:creationId xmlns:a16="http://schemas.microsoft.com/office/drawing/2014/main" id="{20912880-2534-49D7-A6CC-6D4CD327D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85000" y="107899200"/>
              <a:ext cx="2286000" cy="17190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68" name="Picture 44">
            <a:extLst>
              <a:ext uri="{FF2B5EF4-FFF2-40B4-BE49-F238E27FC236}">
                <a16:creationId xmlns:a16="http://schemas.microsoft.com/office/drawing/2014/main" id="{24413E47-D1DC-4F7F-A941-76C23ABB3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04" y="2854343"/>
            <a:ext cx="603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1ED9D2F5-67F0-4F6B-9D64-A0D904B8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04" y="2854343"/>
            <a:ext cx="603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Text Box 46">
            <a:extLst>
              <a:ext uri="{FF2B5EF4-FFF2-40B4-BE49-F238E27FC236}">
                <a16:creationId xmlns:a16="http://schemas.microsoft.com/office/drawing/2014/main" id="{CEAC7471-4F98-49F2-AC5F-896D7C03C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275" y="4064676"/>
            <a:ext cx="2532062" cy="44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3-5 psi pressure range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Above low air alarm/trip pressures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71" name="Picture 47">
            <a:extLst>
              <a:ext uri="{FF2B5EF4-FFF2-40B4-BE49-F238E27FC236}">
                <a16:creationId xmlns:a16="http://schemas.microsoft.com/office/drawing/2014/main" id="{7DF3DB6A-CB5E-4044-9C0A-0EE7033D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779" y="2898793"/>
            <a:ext cx="6032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72" name="Picture 48">
            <a:extLst>
              <a:ext uri="{FF2B5EF4-FFF2-40B4-BE49-F238E27FC236}">
                <a16:creationId xmlns:a16="http://schemas.microsoft.com/office/drawing/2014/main" id="{69516C5C-907C-4B49-8E36-B2E444A3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92" y="2898793"/>
            <a:ext cx="6032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73" name="Picture 49">
            <a:extLst>
              <a:ext uri="{FF2B5EF4-FFF2-40B4-BE49-F238E27FC236}">
                <a16:creationId xmlns:a16="http://schemas.microsoft.com/office/drawing/2014/main" id="{C986B6CE-4295-4286-B524-3C039FF2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79" y="2898793"/>
            <a:ext cx="6032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" name="Text Box 50">
            <a:extLst>
              <a:ext uri="{FF2B5EF4-FFF2-40B4-BE49-F238E27FC236}">
                <a16:creationId xmlns:a16="http://schemas.microsoft.com/office/drawing/2014/main" id="{1A42BC60-2568-4966-A192-F782065C8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354" y="3848118"/>
            <a:ext cx="61118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Low Air</a:t>
            </a:r>
            <a:b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Alarm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75" name="AutoShape 51">
            <a:extLst>
              <a:ext uri="{FF2B5EF4-FFF2-40B4-BE49-F238E27FC236}">
                <a16:creationId xmlns:a16="http://schemas.microsoft.com/office/drawing/2014/main" id="{9B87DD57-8858-42B8-828C-721ED8DCDA7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265767" y="3228993"/>
            <a:ext cx="6350" cy="8731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76" name="AutoShape 52">
            <a:extLst>
              <a:ext uri="{FF2B5EF4-FFF2-40B4-BE49-F238E27FC236}">
                <a16:creationId xmlns:a16="http://schemas.microsoft.com/office/drawing/2014/main" id="{E072BDCD-15FC-42CD-ACEA-DE8661D5EF1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116542" y="4091005"/>
            <a:ext cx="163512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3" name="Text Box 53">
            <a:extLst>
              <a:ext uri="{FF2B5EF4-FFF2-40B4-BE49-F238E27FC236}">
                <a16:creationId xmlns:a16="http://schemas.microsoft.com/office/drawing/2014/main" id="{02D4851B-6E30-4819-9B2F-DFA30E6F7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43" y="3282968"/>
            <a:ext cx="627061" cy="48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Trip Pressure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78" name="AutoShape 54">
            <a:extLst>
              <a:ext uri="{FF2B5EF4-FFF2-40B4-BE49-F238E27FC236}">
                <a16:creationId xmlns:a16="http://schemas.microsoft.com/office/drawing/2014/main" id="{71B1113D-41E5-4014-B755-BD95CC7AFFE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26029" y="3227405"/>
            <a:ext cx="0" cy="322263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79" name="AutoShape 55">
            <a:extLst>
              <a:ext uri="{FF2B5EF4-FFF2-40B4-BE49-F238E27FC236}">
                <a16:creationId xmlns:a16="http://schemas.microsoft.com/office/drawing/2014/main" id="{B04E83A8-7D9C-4D39-ABEA-4F794FD0458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722842" y="3536968"/>
            <a:ext cx="103187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4" name="Text Box 56">
            <a:extLst>
              <a:ext uri="{FF2B5EF4-FFF2-40B4-BE49-F238E27FC236}">
                <a16:creationId xmlns:a16="http://schemas.microsoft.com/office/drawing/2014/main" id="{DBC0E028-4A25-4E30-9345-F647C2ECC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117" y="2681305"/>
            <a:ext cx="14303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Breathing Range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7">
            <a:extLst>
              <a:ext uri="{FF2B5EF4-FFF2-40B4-BE49-F238E27FC236}">
                <a16:creationId xmlns:a16="http://schemas.microsoft.com/office/drawing/2014/main" id="{CC57B361-61D0-472B-AC96-8236F5529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867" y="3267093"/>
            <a:ext cx="8937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PGEN Cut-In Pressure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58">
            <a:extLst>
              <a:ext uri="{FF2B5EF4-FFF2-40B4-BE49-F238E27FC236}">
                <a16:creationId xmlns:a16="http://schemas.microsoft.com/office/drawing/2014/main" id="{68C355CD-2BE9-45E3-B59A-BD8BB8090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579" y="3267093"/>
            <a:ext cx="8921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System AMD Setting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id="{01C25455-8F5F-4654-87F7-602C85822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960" y="3881455"/>
            <a:ext cx="1874838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ECS Fill &amp; Purge Breathing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4" name="Picture 60" descr="nitrogen storage tank">
            <a:extLst>
              <a:ext uri="{FF2B5EF4-FFF2-40B4-BE49-F238E27FC236}">
                <a16:creationId xmlns:a16="http://schemas.microsoft.com/office/drawing/2014/main" id="{8ACE623E-173E-4CB1-917E-265984C0C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9" y="4742275"/>
            <a:ext cx="1446932" cy="14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8" name="Text Box 62">
            <a:extLst>
              <a:ext uri="{FF2B5EF4-FFF2-40B4-BE49-F238E27FC236}">
                <a16:creationId xmlns:a16="http://schemas.microsoft.com/office/drawing/2014/main" id="{1CE59CB8-D1A9-4D5D-B3DE-823481BD4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825" y="5209700"/>
            <a:ext cx="13922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Nitrogen Storage Tank Required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64">
            <a:extLst>
              <a:ext uri="{FF2B5EF4-FFF2-40B4-BE49-F238E27FC236}">
                <a16:creationId xmlns:a16="http://schemas.microsoft.com/office/drawing/2014/main" id="{A1FDDF6D-F634-4745-B0BC-C299CCEE5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9029" y="3251709"/>
            <a:ext cx="10795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PGEN Cut-Out Pressure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9" name="Picture 65" descr="Air Dyer">
            <a:extLst>
              <a:ext uri="{FF2B5EF4-FFF2-40B4-BE49-F238E27FC236}">
                <a16:creationId xmlns:a16="http://schemas.microsoft.com/office/drawing/2014/main" id="{5C9A81F1-EE5F-4794-AA91-0970AF97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99" y="4868896"/>
            <a:ext cx="1192913" cy="132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90" name="Picture 66" descr="red-no-sign-hi">
            <a:extLst>
              <a:ext uri="{FF2B5EF4-FFF2-40B4-BE49-F238E27FC236}">
                <a16:creationId xmlns:a16="http://schemas.microsoft.com/office/drawing/2014/main" id="{B1A2CCAD-8296-4D50-AA95-A52E31F3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0"/>
          <a:stretch>
            <a:fillRect/>
          </a:stretch>
        </p:blipFill>
        <p:spPr bwMode="auto">
          <a:xfrm>
            <a:off x="2933757" y="4815840"/>
            <a:ext cx="1470176" cy="131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0" name="Text Box 67">
            <a:extLst>
              <a:ext uri="{FF2B5EF4-FFF2-40B4-BE49-F238E27FC236}">
                <a16:creationId xmlns:a16="http://schemas.microsoft.com/office/drawing/2014/main" id="{70A15F4C-CAE8-4DC0-A630-7F6F0384C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98" y="5174677"/>
            <a:ext cx="13922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Compressed Air Dryer Required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69">
            <a:extLst>
              <a:ext uri="{FF2B5EF4-FFF2-40B4-BE49-F238E27FC236}">
                <a16:creationId xmlns:a16="http://schemas.microsoft.com/office/drawing/2014/main" id="{71B16574-259D-4AC7-8BA0-6CE79EC1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803" y="5148690"/>
            <a:ext cx="1079500" cy="68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 Equipment          Installed in Riser Room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5" name="Picture 66" descr="red-no-sign-hi">
            <a:extLst>
              <a:ext uri="{FF2B5EF4-FFF2-40B4-BE49-F238E27FC236}">
                <a16:creationId xmlns:a16="http://schemas.microsoft.com/office/drawing/2014/main" id="{80DECC47-020D-4C93-BA89-03224276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0"/>
          <a:stretch>
            <a:fillRect/>
          </a:stretch>
        </p:blipFill>
        <p:spPr bwMode="auto">
          <a:xfrm>
            <a:off x="186419" y="4792633"/>
            <a:ext cx="1446932" cy="134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74" name="Picture 50" descr="PGEN-5 Closed Front (002)">
            <a:extLst>
              <a:ext uri="{FF2B5EF4-FFF2-40B4-BE49-F238E27FC236}">
                <a16:creationId xmlns:a16="http://schemas.microsoft.com/office/drawing/2014/main" id="{78B2C0FF-164D-4760-A563-88893125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r="23175" b="2377"/>
          <a:stretch>
            <a:fillRect/>
          </a:stretch>
        </p:blipFill>
        <p:spPr bwMode="auto">
          <a:xfrm>
            <a:off x="2977321" y="1839992"/>
            <a:ext cx="768317" cy="101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9" name="Picture 50" descr="PGEN-5 Closed Front (002)">
            <a:extLst>
              <a:ext uri="{FF2B5EF4-FFF2-40B4-BE49-F238E27FC236}">
                <a16:creationId xmlns:a16="http://schemas.microsoft.com/office/drawing/2014/main" id="{E665C75F-00A8-41A6-9456-225C4450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r="23175" b="2377"/>
          <a:stretch>
            <a:fillRect/>
          </a:stretch>
        </p:blipFill>
        <p:spPr bwMode="auto">
          <a:xfrm>
            <a:off x="6964782" y="1839992"/>
            <a:ext cx="768317" cy="101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2F0807-B5EC-400C-AFB2-06B267E11B5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15569" r="9294"/>
          <a:stretch/>
        </p:blipFill>
        <p:spPr>
          <a:xfrm>
            <a:off x="5789306" y="4551916"/>
            <a:ext cx="1981423" cy="168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1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81000"/>
            <a:ext cx="6686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9344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Fill and Purge Breathing vs. Constant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44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Pressure Venting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344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670182"/>
              </p:ext>
            </p:extLst>
          </p:nvPr>
        </p:nvGraphicFramePr>
        <p:xfrm>
          <a:off x="457200" y="1676400"/>
          <a:ext cx="8153400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8198597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776579702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321012290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u="sng" dirty="0">
                        <a:solidFill>
                          <a:srgbClr val="009344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“Fill and Purge” Venting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u="sng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Constant Pressure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Venting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60194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Supervisory Gas Pressure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9344"/>
                          </a:solidFill>
                        </a:rPr>
                        <a:t>Digitally Controlled Fluctuation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Static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01510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Vent Location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9344"/>
                          </a:solidFill>
                        </a:rPr>
                        <a:t>Riser Room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Remote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(Over Protected Area)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0908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Gas Mixing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9344"/>
                          </a:solidFill>
                        </a:rPr>
                        <a:t>Throughout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Poor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723361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Oxygen Removal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9344"/>
                          </a:solidFill>
                        </a:rPr>
                        <a:t>Complete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93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Partial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5866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516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13" y="1176346"/>
            <a:ext cx="3463887" cy="1884970"/>
          </a:xfrm>
        </p:spPr>
        <p:txBody>
          <a:bodyPr>
            <a:normAutofit/>
          </a:bodyPr>
          <a:lstStyle/>
          <a:p>
            <a:r>
              <a:rPr lang="en-US" sz="1800" dirty="0"/>
              <a:t>Nitrogen generators can serve one or more systems from a single location.</a:t>
            </a:r>
          </a:p>
          <a:p>
            <a:r>
              <a:rPr lang="en-US" sz="1800" dirty="0"/>
              <a:t>Available in wall-mount, skid-mount, or stand-alone configurations.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364821"/>
            <a:ext cx="688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9344"/>
                </a:solidFill>
                <a:latin typeface="+mn-lt"/>
              </a:rPr>
              <a:t>Nitrogen Generator Basics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DB670C-0C05-42DD-B21C-D616BFF61B17}"/>
              </a:ext>
            </a:extLst>
          </p:cNvPr>
          <p:cNvGrpSpPr/>
          <p:nvPr/>
        </p:nvGrpSpPr>
        <p:grpSpPr>
          <a:xfrm>
            <a:off x="4447742" y="1121895"/>
            <a:ext cx="1199572" cy="2154705"/>
            <a:chOff x="4036064" y="1357008"/>
            <a:chExt cx="1275774" cy="215470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B70791EC-6573-4B7F-85CE-AE4D40A96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357008"/>
              <a:ext cx="1273238" cy="1884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25007E4C-8490-4887-B85B-1805A8EB2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6064" y="3228813"/>
              <a:ext cx="1237589" cy="28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latin typeface="Calibri"/>
                </a:rPr>
                <a:t>Wall-Mount</a:t>
              </a:r>
              <a:endPara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61EF27-D1C1-437F-8AEA-59ADE4CEE302}"/>
              </a:ext>
            </a:extLst>
          </p:cNvPr>
          <p:cNvGrpSpPr/>
          <p:nvPr/>
        </p:nvGrpSpPr>
        <p:grpSpPr>
          <a:xfrm>
            <a:off x="6373920" y="1010669"/>
            <a:ext cx="2298725" cy="3018486"/>
            <a:chOff x="6270907" y="1081162"/>
            <a:chExt cx="2298725" cy="3018486"/>
          </a:xfrm>
        </p:grpSpPr>
        <p:pic>
          <p:nvPicPr>
            <p:cNvPr id="1026" name="Picture 2" descr="PGEN-10 Isometri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4" r="21184"/>
            <a:stretch>
              <a:fillRect/>
            </a:stretch>
          </p:blipFill>
          <p:spPr bwMode="auto">
            <a:xfrm>
              <a:off x="6270907" y="1081162"/>
              <a:ext cx="2298725" cy="301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C9FB1849-351D-4E7D-A822-1E7EABB61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6387" y="3757037"/>
              <a:ext cx="1231078" cy="342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latin typeface="Calibri"/>
                </a:rPr>
                <a:t>Skid-Mount</a:t>
              </a:r>
              <a:endPara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 Box 11">
            <a:extLst>
              <a:ext uri="{FF2B5EF4-FFF2-40B4-BE49-F238E27FC236}">
                <a16:creationId xmlns:a16="http://schemas.microsoft.com/office/drawing/2014/main" id="{7E030DA4-0ACA-4AF7-BF71-5365B8DAA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811" y="5898189"/>
            <a:ext cx="1077018" cy="29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/>
              </a:rPr>
              <a:t>Stand-Alone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24" name="Group 24">
            <a:extLst>
              <a:ext uri="{FF2B5EF4-FFF2-40B4-BE49-F238E27FC236}">
                <a16:creationId xmlns:a16="http://schemas.microsoft.com/office/drawing/2014/main" id="{50828FC5-CDAD-43D8-817D-CAF6901F426B}"/>
              </a:ext>
            </a:extLst>
          </p:cNvPr>
          <p:cNvGrpSpPr>
            <a:grpSpLocks/>
          </p:cNvGrpSpPr>
          <p:nvPr/>
        </p:nvGrpSpPr>
        <p:grpSpPr bwMode="auto">
          <a:xfrm>
            <a:off x="1600706" y="3112982"/>
            <a:ext cx="4571494" cy="3015714"/>
            <a:chOff x="108786707" y="108707011"/>
            <a:chExt cx="4228483" cy="2755631"/>
          </a:xfrm>
        </p:grpSpPr>
        <p:grpSp>
          <p:nvGrpSpPr>
            <p:cNvPr id="1025" name="Group 25">
              <a:extLst>
                <a:ext uri="{FF2B5EF4-FFF2-40B4-BE49-F238E27FC236}">
                  <a16:creationId xmlns:a16="http://schemas.microsoft.com/office/drawing/2014/main" id="{A1768369-1110-4290-8A13-C315C5657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786707" y="108707011"/>
              <a:ext cx="4228483" cy="2755631"/>
              <a:chOff x="108786707" y="108707011"/>
              <a:chExt cx="4228483" cy="2755631"/>
            </a:xfrm>
          </p:grpSpPr>
          <p:grpSp>
            <p:nvGrpSpPr>
              <p:cNvPr id="1033" name="Group 26">
                <a:extLst>
                  <a:ext uri="{FF2B5EF4-FFF2-40B4-BE49-F238E27FC236}">
                    <a16:creationId xmlns:a16="http://schemas.microsoft.com/office/drawing/2014/main" id="{EB273B51-183F-445D-BC40-BE1A8CBB9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786707" y="109503324"/>
                <a:ext cx="744697" cy="1743607"/>
                <a:chOff x="108786707" y="109503324"/>
                <a:chExt cx="744697" cy="1743607"/>
              </a:xfrm>
            </p:grpSpPr>
            <p:pic>
              <p:nvPicPr>
                <p:cNvPr id="1051" name="Picture 27">
                  <a:extLst>
                    <a:ext uri="{FF2B5EF4-FFF2-40B4-BE49-F238E27FC236}">
                      <a16:creationId xmlns:a16="http://schemas.microsoft.com/office/drawing/2014/main" id="{08527177-250E-43EC-947E-712FD8C321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786707" y="109503324"/>
                  <a:ext cx="725487" cy="17436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052" name="AutoShape 28">
                  <a:extLst>
                    <a:ext uri="{FF2B5EF4-FFF2-40B4-BE49-F238E27FC236}">
                      <a16:creationId xmlns:a16="http://schemas.microsoft.com/office/drawing/2014/main" id="{44074843-D379-4B45-89B4-9CB8D113BBA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109439964" y="109522260"/>
                  <a:ext cx="91440" cy="22860"/>
                </a:xfrm>
                <a:prstGeom prst="straightConnector1">
                  <a:avLst/>
                </a:prstGeom>
                <a:noFill/>
                <a:ln w="12700">
                  <a:solidFill>
                    <a:srgbClr val="806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053" name="AutoShape 29">
                <a:extLst>
                  <a:ext uri="{FF2B5EF4-FFF2-40B4-BE49-F238E27FC236}">
                    <a16:creationId xmlns:a16="http://schemas.microsoft.com/office/drawing/2014/main" id="{DE4612AB-F4A4-466F-8B34-4F2B9F5D80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09440850" y="110664802"/>
                <a:ext cx="79424" cy="26475"/>
              </a:xfrm>
              <a:prstGeom prst="straightConnector1">
                <a:avLst/>
              </a:prstGeom>
              <a:noFill/>
              <a:ln w="12700">
                <a:solidFill>
                  <a:srgbClr val="806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pic>
            <p:nvPicPr>
              <p:cNvPr id="1054" name="Picture 30">
                <a:extLst>
                  <a:ext uri="{FF2B5EF4-FFF2-40B4-BE49-F238E27FC236}">
                    <a16:creationId xmlns:a16="http://schemas.microsoft.com/office/drawing/2014/main" id="{A08DC1BA-63A3-415D-83C1-0E73F20646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84"/>
              <a:stretch>
                <a:fillRect/>
              </a:stretch>
            </p:blipFill>
            <p:spPr bwMode="auto">
              <a:xfrm>
                <a:off x="109512194" y="109193935"/>
                <a:ext cx="1204605" cy="21337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055" name="Picture 31">
                <a:extLst>
                  <a:ext uri="{FF2B5EF4-FFF2-40B4-BE49-F238E27FC236}">
                    <a16:creationId xmlns:a16="http://schemas.microsoft.com/office/drawing/2014/main" id="{2C9825E5-6803-45FD-ACA8-9B5F827041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716799" y="108707011"/>
                <a:ext cx="2298391" cy="27556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056" name="AutoShape 32">
              <a:extLst>
                <a:ext uri="{FF2B5EF4-FFF2-40B4-BE49-F238E27FC236}">
                  <a16:creationId xmlns:a16="http://schemas.microsoft.com/office/drawing/2014/main" id="{34C2FDAE-171E-49C1-8CF4-F105A2E4D9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707714" y="109197802"/>
              <a:ext cx="7684" cy="806823"/>
            </a:xfrm>
            <a:prstGeom prst="straightConnector1">
              <a:avLst/>
            </a:prstGeom>
            <a:noFill/>
            <a:ln w="12700">
              <a:solidFill>
                <a:srgbClr val="806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98467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381000"/>
            <a:ext cx="6889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9344"/>
                </a:solidFill>
                <a:latin typeface="+mn-lt"/>
              </a:rPr>
              <a:t>Nitrogen Generator Features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52B5-DFD0-4A14-AC2C-55B670EEB1F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1024" y="1093624"/>
            <a:ext cx="7431974" cy="4953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lvl="1">
              <a:lnSpc>
                <a:spcPct val="100000"/>
              </a:lnSpc>
              <a:spcBef>
                <a:spcPct val="20000"/>
              </a:spcBef>
              <a:buSzPct val="90000"/>
              <a:defRPr/>
            </a:pPr>
            <a:r>
              <a:rPr lang="en-US" sz="2400" b="1" kern="0" dirty="0"/>
              <a:t>Important Nitrogen Generator Features</a:t>
            </a:r>
          </a:p>
          <a:p>
            <a:pPr marL="800100" lvl="2" indent="-3429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FM Approved (Standard 1035)</a:t>
            </a:r>
          </a:p>
          <a:p>
            <a:pPr marL="800100" lvl="2" indent="-3429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UL Listed (UL 508A)</a:t>
            </a:r>
          </a:p>
          <a:p>
            <a:pPr marL="800100" lvl="2" indent="-3429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Vent installed at the riser </a:t>
            </a:r>
            <a:r>
              <a:rPr lang="en-US" b="1" kern="0" dirty="0">
                <a:solidFill>
                  <a:srgbClr val="009344"/>
                </a:solidFill>
              </a:rPr>
              <a:t>(ECS “Fill and Purge” Breathing Only)</a:t>
            </a:r>
          </a:p>
          <a:p>
            <a:pPr marL="800100" lvl="2" indent="-3429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No nitrogen storage tanks or refrigerated air dryers </a:t>
            </a:r>
            <a:r>
              <a:rPr lang="en-US" b="1" dirty="0">
                <a:solidFill>
                  <a:srgbClr val="009344"/>
                </a:solidFill>
              </a:rPr>
              <a:t>(ECS Only)</a:t>
            </a:r>
          </a:p>
          <a:p>
            <a:pPr marL="800100" lvl="2" indent="-3429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Standard alarm signals</a:t>
            </a:r>
          </a:p>
          <a:p>
            <a:pPr marL="1257300" lvl="3" indent="-342900">
              <a:spcBef>
                <a:spcPct val="20000"/>
              </a:spcBef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kern="0" dirty="0"/>
              <a:t>Air bypass mode </a:t>
            </a:r>
          </a:p>
          <a:p>
            <a:pPr marL="1257300" lvl="3" indent="-342900">
              <a:spcBef>
                <a:spcPct val="20000"/>
              </a:spcBef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kern="0" dirty="0"/>
              <a:t>Excessive runtime/leak monitoring</a:t>
            </a:r>
          </a:p>
          <a:p>
            <a:pPr marL="800100" lvl="2" indent="-342900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Standard monitoring points</a:t>
            </a:r>
          </a:p>
          <a:p>
            <a:pPr marL="1257300" lvl="3" indent="-342900">
              <a:spcBef>
                <a:spcPct val="20000"/>
              </a:spcBef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kern="0" dirty="0"/>
              <a:t>Nitrogen generator loss of power</a:t>
            </a:r>
          </a:p>
          <a:p>
            <a:pPr marL="1257300" lvl="3" indent="-342900">
              <a:spcBef>
                <a:spcPct val="20000"/>
              </a:spcBef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kern="0" dirty="0"/>
              <a:t>Air bypass mode </a:t>
            </a:r>
          </a:p>
          <a:p>
            <a:pPr marL="1257300" lvl="3" indent="-342900">
              <a:spcBef>
                <a:spcPct val="20000"/>
              </a:spcBef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kern="0" dirty="0"/>
              <a:t>Nitrogen generation mode</a:t>
            </a:r>
          </a:p>
          <a:p>
            <a:pPr marL="1257300" lvl="3" indent="-342900">
              <a:spcBef>
                <a:spcPct val="20000"/>
              </a:spcBef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kern="0" dirty="0"/>
              <a:t>Nitrogen supply line pressure</a:t>
            </a:r>
          </a:p>
          <a:p>
            <a:pPr marL="1257300" lvl="3" indent="-342900">
              <a:spcBef>
                <a:spcPct val="20000"/>
              </a:spcBef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kern="0" dirty="0"/>
              <a:t>Excessive runtime/leak monitoring</a:t>
            </a:r>
          </a:p>
          <a:p>
            <a:pPr marL="457200" lvl="2">
              <a:spcBef>
                <a:spcPct val="20000"/>
              </a:spcBef>
              <a:buSzPct val="90000"/>
              <a:defRPr/>
            </a:pPr>
            <a:endParaRPr lang="en-US" sz="2400" kern="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80058EA-A295-4516-9380-25610307D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0400"/>
            <a:ext cx="1795598" cy="265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0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630ACD18-0C30-4DBD-B95A-54811A16F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r="22715"/>
          <a:stretch/>
        </p:blipFill>
        <p:spPr bwMode="auto">
          <a:xfrm>
            <a:off x="1828800" y="2778748"/>
            <a:ext cx="2514600" cy="327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3367" y="389911"/>
            <a:ext cx="688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9344"/>
                </a:solidFill>
                <a:latin typeface="+mn-lt"/>
              </a:rPr>
              <a:t>How Nitrogen Generators Work</a:t>
            </a:r>
            <a:endParaRPr lang="en-US" sz="2800" dirty="0">
              <a:solidFill>
                <a:srgbClr val="009344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8184"/>
          <a:stretch/>
        </p:blipFill>
        <p:spPr>
          <a:xfrm>
            <a:off x="4718830" y="3294805"/>
            <a:ext cx="3701221" cy="2352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401" y="126461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A high pressure air compressor (100+ psi) provides feed air to a gas separation membrane. The membrane filters out smaller oxygen molecules as waste gas and delivers larger nitrogen molecules (98+%) as end product gas. </a:t>
            </a:r>
          </a:p>
        </p:txBody>
      </p:sp>
      <p:sp>
        <p:nvSpPr>
          <p:cNvPr id="11" name="Oval 10"/>
          <p:cNvSpPr/>
          <p:nvPr/>
        </p:nvSpPr>
        <p:spPr>
          <a:xfrm>
            <a:off x="2063496" y="3121509"/>
            <a:ext cx="609600" cy="2699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45922" y="5029399"/>
            <a:ext cx="1219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81451" y="2925473"/>
            <a:ext cx="278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Gas Separation Membrane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6210251" y="3294805"/>
            <a:ext cx="304800" cy="533400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3" idx="1"/>
          </p:cNvCxnSpPr>
          <p:nvPr/>
        </p:nvCxnSpPr>
        <p:spPr>
          <a:xfrm flipH="1">
            <a:off x="2705051" y="3110139"/>
            <a:ext cx="1676400" cy="641866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75355" y="5867599"/>
            <a:ext cx="278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Air Compressor</a:t>
            </a:r>
          </a:p>
        </p:txBody>
      </p:sp>
      <p:cxnSp>
        <p:nvCxnSpPr>
          <p:cNvPr id="23" name="Straight Arrow Connector 22"/>
          <p:cNvCxnSpPr>
            <a:cxnSpLocks/>
            <a:stCxn id="22" idx="1"/>
          </p:cNvCxnSpPr>
          <p:nvPr/>
        </p:nvCxnSpPr>
        <p:spPr>
          <a:xfrm flipH="1" flipV="1">
            <a:off x="3889453" y="5739813"/>
            <a:ext cx="485902" cy="312452"/>
          </a:xfrm>
          <a:prstGeom prst="straightConnector1">
            <a:avLst/>
          </a:prstGeom>
          <a:ln w="127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1">
            <a:extLst>
              <a:ext uri="{FF2B5EF4-FFF2-40B4-BE49-F238E27FC236}">
                <a16:creationId xmlns:a16="http://schemas.microsoft.com/office/drawing/2014/main" id="{6AB4FB06-E190-4BC2-8E97-17BB26494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549" y="5940654"/>
            <a:ext cx="914400" cy="29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latin typeface="Calibri"/>
              </a:rPr>
              <a:t>Wall Mount</a:t>
            </a:r>
            <a:endParaRPr kumimoji="0" lang="en-US" sz="120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54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B050"/>
                </a:solidFill>
              </a:rPr>
              <a:t>Membrane Gas Separation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6149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Functional Characteristics</a:t>
            </a:r>
          </a:p>
          <a:p>
            <a:pPr lvl="1"/>
            <a:r>
              <a:rPr lang="en-US" sz="1600" dirty="0"/>
              <a:t>“Selective permeation”</a:t>
            </a:r>
          </a:p>
          <a:p>
            <a:pPr lvl="2"/>
            <a:r>
              <a:rPr lang="en-US" sz="1200" dirty="0"/>
              <a:t>Oxygen = “Fast Gas” (smaller, more soluble molecules)</a:t>
            </a:r>
          </a:p>
          <a:p>
            <a:pPr lvl="2"/>
            <a:r>
              <a:rPr lang="en-US" sz="1200" dirty="0"/>
              <a:t>Nitrogen = “Slow Gas” (larger, less soluble molecules) </a:t>
            </a:r>
          </a:p>
          <a:p>
            <a:pPr lvl="1"/>
            <a:r>
              <a:rPr lang="en-US" sz="1600" dirty="0"/>
              <a:t>Efficiency increase with temperature increase</a:t>
            </a:r>
            <a:br>
              <a:rPr lang="en-US" sz="1600" dirty="0"/>
            </a:br>
            <a:endParaRPr lang="en-US" sz="1600" dirty="0"/>
          </a:p>
          <a:p>
            <a:r>
              <a:rPr lang="en-US" sz="2400" b="1" dirty="0"/>
              <a:t>Advantages</a:t>
            </a:r>
          </a:p>
          <a:p>
            <a:pPr lvl="1"/>
            <a:r>
              <a:rPr lang="en-US" sz="1600" dirty="0"/>
              <a:t>Purity and flow rate easily adjustable</a:t>
            </a:r>
          </a:p>
          <a:p>
            <a:pPr lvl="1"/>
            <a:r>
              <a:rPr lang="en-US" sz="1600" dirty="0"/>
              <a:t>No storage tank required</a:t>
            </a:r>
          </a:p>
          <a:p>
            <a:pPr lvl="1"/>
            <a:r>
              <a:rPr lang="en-US" sz="1600" dirty="0"/>
              <a:t>Long service life (15-20 years!)</a:t>
            </a:r>
          </a:p>
          <a:p>
            <a:pPr lvl="1"/>
            <a:r>
              <a:rPr lang="en-US" sz="1600" dirty="0"/>
              <a:t>No maintenance to membrane required during life</a:t>
            </a:r>
          </a:p>
          <a:p>
            <a:pPr lvl="1"/>
            <a:r>
              <a:rPr lang="en-US" sz="1600" dirty="0"/>
              <a:t>Compact</a:t>
            </a:r>
          </a:p>
          <a:p>
            <a:pPr lvl="1"/>
            <a:r>
              <a:rPr lang="en-US" sz="1600" dirty="0"/>
              <a:t>Quiet</a:t>
            </a:r>
          </a:p>
          <a:p>
            <a:pPr lvl="1"/>
            <a:r>
              <a:rPr lang="en-US" sz="1600" dirty="0"/>
              <a:t>Removes water vapor (no air dryer required)</a:t>
            </a:r>
            <a:br>
              <a:rPr lang="en-US" sz="1600" dirty="0"/>
            </a:br>
            <a:endParaRPr lang="en-US" sz="1600" dirty="0"/>
          </a:p>
          <a:p>
            <a:r>
              <a:rPr lang="en-US" sz="2400" b="1" dirty="0"/>
              <a:t>Disadvantages</a:t>
            </a:r>
          </a:p>
          <a:p>
            <a:pPr lvl="1"/>
            <a:r>
              <a:rPr lang="en-US" sz="1600" dirty="0"/>
              <a:t>Lower flow rates at higher nitrogen purities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8575"/>
            <a:ext cx="4168588" cy="2362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186E99-43EC-411C-B9D5-1B614F810417}"/>
              </a:ext>
            </a:extLst>
          </p:cNvPr>
          <p:cNvSpPr txBox="1">
            <a:spLocks/>
          </p:cNvSpPr>
          <p:nvPr/>
        </p:nvSpPr>
        <p:spPr>
          <a:xfrm>
            <a:off x="4751294" y="1260741"/>
            <a:ext cx="3810000" cy="1044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>
                <a:solidFill>
                  <a:srgbClr val="009344"/>
                </a:solidFill>
              </a:rPr>
              <a:t>TECHNOLOGY TRUSTED BY THE FAA FOR IN-FLIGHT NITROGEN INERTING OF FUEL TANKS IN COMMERCIAL AIRLINERS!</a:t>
            </a:r>
          </a:p>
        </p:txBody>
      </p:sp>
    </p:spTree>
    <p:extLst>
      <p:ext uri="{BB962C8B-B14F-4D97-AF65-F5344CB8AC3E}">
        <p14:creationId xmlns:p14="http://schemas.microsoft.com/office/powerpoint/2010/main" val="23847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02D1E-FC4B-4C46-811B-E0FF1248409B}"/>
              </a:ext>
            </a:extLst>
          </p:cNvPr>
          <p:cNvSpPr txBox="1"/>
          <p:nvPr/>
        </p:nvSpPr>
        <p:spPr>
          <a:xfrm>
            <a:off x="1524000" y="457200"/>
            <a:ext cx="701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3200" b="1" dirty="0">
                <a:solidFill>
                  <a:srgbClr val="009344"/>
                </a:solidFill>
                <a:latin typeface="Calibri" panose="020F0502020204030204" pitchFamily="34" charset="0"/>
              </a:rPr>
              <a:t>Life Expectancy – Compressed Air vs. N2</a:t>
            </a:r>
            <a:endParaRPr lang="en-US" altLang="en-US" sz="1400" b="1" dirty="0">
              <a:solidFill>
                <a:srgbClr val="009344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0F05A4-ED26-4200-BFCE-745AAD08FAA4}"/>
              </a:ext>
            </a:extLst>
          </p:cNvPr>
          <p:cNvSpPr txBox="1">
            <a:spLocks/>
          </p:cNvSpPr>
          <p:nvPr/>
        </p:nvSpPr>
        <p:spPr>
          <a:xfrm>
            <a:off x="381000" y="1524000"/>
            <a:ext cx="8458200" cy="4724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Sprinkler Life Expectancy - Compressed Air</a:t>
            </a:r>
          </a:p>
          <a:p>
            <a:pPr algn="l"/>
            <a:r>
              <a:rPr lang="en-US" sz="1800" dirty="0"/>
              <a:t>Average time before first reported failure: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Black Steel Sch. 10: ~10-20 years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Black Steel Sch. 40: ~25-30 years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Galvanized Sch. 10: ~5-10 years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Galvanized Sch. 40: ~15-25 years</a:t>
            </a:r>
          </a:p>
          <a:p>
            <a:pPr algn="l"/>
            <a:r>
              <a:rPr lang="en-US" sz="1800" dirty="0"/>
              <a:t>~10-30 mils/year corrosion expected under compressed air</a:t>
            </a:r>
          </a:p>
          <a:p>
            <a:pPr algn="l"/>
            <a:r>
              <a:rPr lang="en-US" b="1" dirty="0"/>
              <a:t>Sprinkler Life Expectancy – Nitrogen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Corrosion rate: ~1-5 mils/year under nitrogen </a:t>
            </a:r>
            <a:r>
              <a:rPr lang="en-US" sz="1800" dirty="0" err="1"/>
              <a:t>inerted</a:t>
            </a:r>
            <a:r>
              <a:rPr lang="en-US" sz="1800" dirty="0"/>
              <a:t> atmosphere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Expect 6X-8X multiplier on system service life</a:t>
            </a:r>
          </a:p>
        </p:txBody>
      </p:sp>
    </p:spTree>
    <p:extLst>
      <p:ext uri="{BB962C8B-B14F-4D97-AF65-F5344CB8AC3E}">
        <p14:creationId xmlns:p14="http://schemas.microsoft.com/office/powerpoint/2010/main" val="40708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02D1E-FC4B-4C46-811B-E0FF1248409B}"/>
              </a:ext>
            </a:extLst>
          </p:cNvPr>
          <p:cNvSpPr txBox="1"/>
          <p:nvPr/>
        </p:nvSpPr>
        <p:spPr>
          <a:xfrm>
            <a:off x="1524000" y="457200"/>
            <a:ext cx="7016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3000" b="1" dirty="0">
                <a:solidFill>
                  <a:srgbClr val="009344"/>
                </a:solidFill>
                <a:latin typeface="Calibri" panose="020F0502020204030204" pitchFamily="34" charset="0"/>
              </a:rPr>
              <a:t>Cost Comparison – Compressed Air vs. N2</a:t>
            </a:r>
            <a:endParaRPr lang="en-US" altLang="en-US" sz="3000" b="1" dirty="0">
              <a:solidFill>
                <a:srgbClr val="009344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0F05A4-ED26-4200-BFCE-745AAD08FAA4}"/>
              </a:ext>
            </a:extLst>
          </p:cNvPr>
          <p:cNvSpPr txBox="1">
            <a:spLocks/>
          </p:cNvSpPr>
          <p:nvPr/>
        </p:nvSpPr>
        <p:spPr>
          <a:xfrm>
            <a:off x="381000" y="1524000"/>
            <a:ext cx="8458200" cy="4724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Installation Costs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Black Steel: $2.00 - $4.00/sq. ft.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Galvanized: $3.00 - $5.00/sq. ft.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Corrosion control cost add: $.25 - $1.00/sq. ft.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Costs stay on lower end with larger facilities (100,000 sf+)</a:t>
            </a:r>
          </a:p>
          <a:p>
            <a:pPr algn="l"/>
            <a:endParaRPr lang="en-US" sz="2000" dirty="0"/>
          </a:p>
          <a:p>
            <a:r>
              <a:rPr lang="en-US" sz="2600" dirty="0">
                <a:solidFill>
                  <a:srgbClr val="009344"/>
                </a:solidFill>
              </a:rPr>
              <a:t>Black Steel + Nitrogen = a superior less expensive option to traditional galvanized compressed air </a:t>
            </a:r>
            <a:r>
              <a:rPr lang="en-US" sz="2600" dirty="0" err="1">
                <a:solidFill>
                  <a:srgbClr val="009344"/>
                </a:solidFill>
              </a:rPr>
              <a:t>preaction</a:t>
            </a:r>
            <a:r>
              <a:rPr lang="en-US" sz="2600" dirty="0">
                <a:solidFill>
                  <a:srgbClr val="009344"/>
                </a:solidFill>
              </a:rPr>
              <a:t> systems!!</a:t>
            </a:r>
          </a:p>
        </p:txBody>
      </p:sp>
    </p:spTree>
    <p:extLst>
      <p:ext uri="{BB962C8B-B14F-4D97-AF65-F5344CB8AC3E}">
        <p14:creationId xmlns:p14="http://schemas.microsoft.com/office/powerpoint/2010/main" val="36557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94602" y="412420"/>
            <a:ext cx="688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9344"/>
                </a:solidFill>
                <a:latin typeface="+mn-lt"/>
              </a:rPr>
              <a:t>Equipment Maintenance/Service Life</a:t>
            </a:r>
            <a:endParaRPr lang="en-US" sz="2800" dirty="0">
              <a:solidFill>
                <a:srgbClr val="009344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1" y="1219200"/>
            <a:ext cx="440607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Air Compressor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sz="1600" dirty="0"/>
              <a:t>Provides supply air for N2 generation</a:t>
            </a:r>
          </a:p>
          <a:p>
            <a:pPr marL="342900" indent="-342900">
              <a:buAutoNum type="arabicPeriod"/>
            </a:pPr>
            <a:r>
              <a:rPr lang="en-US" sz="1600" dirty="0"/>
              <a:t>Filter and oil change annually OR every 500 hours</a:t>
            </a:r>
          </a:p>
          <a:p>
            <a:pPr marL="342900" indent="-342900">
              <a:buAutoNum type="arabicPeriod"/>
            </a:pPr>
            <a:r>
              <a:rPr lang="en-US" sz="1600" dirty="0"/>
              <a:t>Service kit cost: $185</a:t>
            </a:r>
          </a:p>
          <a:p>
            <a:endParaRPr lang="en-US" b="1" u="sng" dirty="0"/>
          </a:p>
          <a:p>
            <a:r>
              <a:rPr lang="en-US" b="1" u="sng" dirty="0"/>
              <a:t>Nitrogen Generator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sz="1600" dirty="0"/>
              <a:t>Annual compressed air filter change, between 2-4 filters depending on model</a:t>
            </a:r>
          </a:p>
          <a:p>
            <a:pPr marL="342900" indent="-342900">
              <a:buAutoNum type="arabicPeriod"/>
            </a:pPr>
            <a:r>
              <a:rPr lang="en-US" sz="1600" dirty="0"/>
              <a:t>Gas separation membrane used by ECS is rated for 20-year service life</a:t>
            </a:r>
          </a:p>
          <a:p>
            <a:pPr marL="342900" indent="-342900">
              <a:buAutoNum type="arabicPeriod"/>
            </a:pPr>
            <a:r>
              <a:rPr lang="en-US" dirty="0"/>
              <a:t>Filter kit cost: $295</a:t>
            </a:r>
          </a:p>
          <a:p>
            <a:endParaRPr lang="en-US" b="1" u="sng" dirty="0"/>
          </a:p>
          <a:p>
            <a:r>
              <a:rPr lang="en-US" b="1" u="sng" dirty="0"/>
              <a:t>Oxygen Removal Vent</a:t>
            </a:r>
          </a:p>
          <a:p>
            <a:pPr marL="341313" indent="-341313">
              <a:buAutoNum type="arabicPeriod"/>
            </a:pPr>
            <a:r>
              <a:rPr lang="en-US" sz="1600" dirty="0"/>
              <a:t>Annual inspection of Y-strainer for blockage</a:t>
            </a:r>
          </a:p>
          <a:p>
            <a:pPr marL="341313" indent="-341313">
              <a:buAutoNum type="arabicPeriod"/>
            </a:pPr>
            <a:r>
              <a:rPr lang="en-US" sz="1600" dirty="0"/>
              <a:t>Annual inspection of in-line filter for debris 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533" y="1717248"/>
            <a:ext cx="871098" cy="157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7" name="Picture 5" descr="PGEN-40 In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8252" r="33423" b="6601"/>
          <a:stretch>
            <a:fillRect/>
          </a:stretch>
        </p:blipFill>
        <p:spPr bwMode="auto">
          <a:xfrm>
            <a:off x="5288727" y="1196109"/>
            <a:ext cx="1829623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903791" y="2283121"/>
            <a:ext cx="491555" cy="397935"/>
          </a:xfrm>
          <a:prstGeom prst="ellipse">
            <a:avLst/>
          </a:prstGeom>
          <a:noFill/>
          <a:ln w="19050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772250" y="3447652"/>
            <a:ext cx="491555" cy="397935"/>
          </a:xfrm>
          <a:prstGeom prst="ellipse">
            <a:avLst/>
          </a:prstGeom>
          <a:noFill/>
          <a:ln w="19050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707169" y="2657647"/>
            <a:ext cx="420056" cy="647620"/>
          </a:xfrm>
          <a:prstGeom prst="ellipse">
            <a:avLst/>
          </a:prstGeom>
          <a:noFill/>
          <a:ln w="19050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81" name="AutoShape 9"/>
          <p:cNvCxnSpPr>
            <a:cxnSpLocks noChangeShapeType="1"/>
          </p:cNvCxnSpPr>
          <p:nvPr/>
        </p:nvCxnSpPr>
        <p:spPr bwMode="auto">
          <a:xfrm flipH="1">
            <a:off x="6852786" y="2505429"/>
            <a:ext cx="535747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966530" y="2362394"/>
            <a:ext cx="227530" cy="2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120709" y="2364348"/>
            <a:ext cx="227530" cy="2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903791" y="3526862"/>
            <a:ext cx="227530" cy="2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811813" y="2870707"/>
            <a:ext cx="227530" cy="2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9" name="Picture 17" descr="PSV-D Fr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58" y="4278860"/>
            <a:ext cx="2749150" cy="206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>
          <a:xfrm>
            <a:off x="6668636" y="4308537"/>
            <a:ext cx="533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001411" y="5483122"/>
            <a:ext cx="851375" cy="641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821571" y="4379192"/>
            <a:ext cx="227530" cy="2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441106" y="5803797"/>
            <a:ext cx="227530" cy="2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0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270368-4ED7-4993-91B6-5E5561914AE7}"/>
              </a:ext>
            </a:extLst>
          </p:cNvPr>
          <p:cNvSpPr txBox="1"/>
          <p:nvPr/>
        </p:nvSpPr>
        <p:spPr>
          <a:xfrm>
            <a:off x="1828800" y="4068924"/>
            <a:ext cx="525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Fire Sprinkler Corrosion does not just cause leaks. Corrosion impedes water delivery to the fire!</a:t>
            </a:r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C635C783-9909-4819-874C-C23E9653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52" y="678024"/>
            <a:ext cx="3135948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:\Pictures for LK\Jeff's Favorite Pictures\Wet Pipe Trapped Air (1).jpg">
            <a:extLst>
              <a:ext uri="{FF2B5EF4-FFF2-40B4-BE49-F238E27FC236}">
                <a16:creationId xmlns:a16="http://schemas.microsoft.com/office/drawing/2014/main" id="{28A06A57-83DC-4C72-A486-651A9CD0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03648"/>
            <a:ext cx="2026284" cy="271287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EBBFE-EBAE-465A-B3A9-FA7D047A3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71600"/>
            <a:ext cx="1935156" cy="25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CFC2E0-6636-44A7-8812-8AD7002B2DEF}"/>
              </a:ext>
            </a:extLst>
          </p:cNvPr>
          <p:cNvSpPr txBox="1"/>
          <p:nvPr/>
        </p:nvSpPr>
        <p:spPr>
          <a:xfrm>
            <a:off x="1512734" y="321273"/>
            <a:ext cx="5993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9344"/>
                </a:solidFill>
              </a:rPr>
              <a:t>Corrosion Monitoring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22A458-BA1A-48FD-97BB-E44C1A9DD201}"/>
              </a:ext>
            </a:extLst>
          </p:cNvPr>
          <p:cNvSpPr txBox="1">
            <a:spLocks/>
          </p:cNvSpPr>
          <p:nvPr/>
        </p:nvSpPr>
        <p:spPr>
          <a:xfrm>
            <a:off x="152401" y="1247774"/>
            <a:ext cx="5334000" cy="469582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550" b="1" dirty="0"/>
              <a:t>What is Corrosion Monitoring?</a:t>
            </a:r>
          </a:p>
          <a:p>
            <a:pPr marL="342900">
              <a:spcBef>
                <a:spcPts val="0"/>
              </a:spcBef>
              <a:spcAft>
                <a:spcPts val="900"/>
              </a:spcAft>
            </a:pPr>
            <a:r>
              <a:rPr lang="en-US" sz="1950" dirty="0"/>
              <a:t>Implementation of devices used to give real-time corrosion data within Fire Sprinkler Systems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550" b="1" dirty="0"/>
              <a:t>Why is Corrosion Monitoring necessary?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950" dirty="0"/>
              <a:t>Early warning to prevent risk</a:t>
            </a:r>
          </a:p>
          <a:p>
            <a:pPr marL="342900">
              <a:spcBef>
                <a:spcPts val="0"/>
              </a:spcBef>
              <a:spcAft>
                <a:spcPts val="900"/>
              </a:spcAft>
            </a:pPr>
            <a:r>
              <a:rPr lang="en-US" sz="1950" dirty="0"/>
              <a:t>Validates effectiveness of corrosion management system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550" b="1" dirty="0"/>
              <a:t>Old Methods</a:t>
            </a:r>
          </a:p>
          <a:p>
            <a:pPr marL="342900"/>
            <a:r>
              <a:rPr lang="en-US" sz="1950" b="1" dirty="0"/>
              <a:t>Coupons</a:t>
            </a:r>
          </a:p>
          <a:p>
            <a:pPr marL="812006" lvl="1" indent="-254794">
              <a:buFont typeface="Courier New" panose="02070309020205020404" pitchFamily="49" charset="0"/>
              <a:buChar char="o"/>
            </a:pPr>
            <a:r>
              <a:rPr lang="en-US" sz="1950" dirty="0"/>
              <a:t>Riser-mounted - Corrosion simulated; not real-time</a:t>
            </a:r>
          </a:p>
          <a:p>
            <a:pPr marL="814388" lvl="1" indent="-257175">
              <a:buFont typeface="Courier New" panose="02070309020205020404" pitchFamily="49" charset="0"/>
              <a:buChar char="o"/>
            </a:pPr>
            <a:r>
              <a:rPr lang="en-US" sz="1950" dirty="0"/>
              <a:t>Remotely inserted - Not continuously monitored</a:t>
            </a:r>
          </a:p>
          <a:p>
            <a:pPr marL="342900"/>
            <a:r>
              <a:rPr lang="en-US" sz="1950" b="1" dirty="0"/>
              <a:t>Wait for leaks</a:t>
            </a:r>
          </a:p>
          <a:p>
            <a:pPr marL="814397" lvl="1" indent="-257175"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950" dirty="0"/>
              <a:t>Leak occurrences not linear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550" b="1" dirty="0"/>
              <a:t>New Methods</a:t>
            </a:r>
          </a:p>
          <a:p>
            <a:pPr marL="342900"/>
            <a:r>
              <a:rPr lang="en-US" sz="1950" b="1" dirty="0"/>
              <a:t>In-Line Corrosion Detectors</a:t>
            </a:r>
          </a:p>
          <a:p>
            <a:endParaRPr lang="en-US" sz="2100" dirty="0"/>
          </a:p>
          <a:p>
            <a:pPr lvl="1"/>
            <a:endParaRPr lang="en-US" sz="1800" dirty="0"/>
          </a:p>
          <a:p>
            <a:endParaRPr lang="en-US" sz="2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ADC4D-241A-416A-BC15-4F51D1BE82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r="6132"/>
          <a:stretch/>
        </p:blipFill>
        <p:spPr>
          <a:xfrm rot="5400000">
            <a:off x="6845811" y="4015646"/>
            <a:ext cx="1295520" cy="3125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49459-4E68-4850-B7A0-E8CE9B258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10119" y="1490290"/>
            <a:ext cx="2919942" cy="2748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885423-EEA5-4EEB-980B-DD347FD55F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200" y="4930778"/>
            <a:ext cx="1744703" cy="12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142914" y="967129"/>
            <a:ext cx="1905000" cy="1912635"/>
            <a:chOff x="9512121" y="1111708"/>
            <a:chExt cx="1905000" cy="19126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r="36666"/>
            <a:stretch/>
          </p:blipFill>
          <p:spPr>
            <a:xfrm>
              <a:off x="10049693" y="1111708"/>
              <a:ext cx="829856" cy="142619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512121" y="2562678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</a:rPr>
                <a:t>Remote Test Station included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04950" y="370698"/>
            <a:ext cx="701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9344"/>
                </a:solidFill>
                <a:latin typeface="+mn-lt"/>
              </a:rPr>
              <a:t>In-Line Corrosion Monitoring Device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79" y="1150991"/>
            <a:ext cx="4694060" cy="2930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50" y="1816260"/>
            <a:ext cx="944297" cy="94429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91000" y="4038600"/>
            <a:ext cx="3379196" cy="2227001"/>
            <a:chOff x="5549402" y="3589043"/>
            <a:chExt cx="3379196" cy="2227001"/>
          </a:xfrm>
        </p:grpSpPr>
        <p:sp>
          <p:nvSpPr>
            <p:cNvPr id="11" name="TextBox 10"/>
            <p:cNvSpPr txBox="1"/>
            <p:nvPr/>
          </p:nvSpPr>
          <p:spPr>
            <a:xfrm>
              <a:off x="5549402" y="5169713"/>
              <a:ext cx="3379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</a:rPr>
                <a:t>Thin walled section creates a pressure chamber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9" t="32380" r="34512" b="30471"/>
            <a:stretch/>
          </p:blipFill>
          <p:spPr>
            <a:xfrm>
              <a:off x="6616052" y="3589043"/>
              <a:ext cx="2073883" cy="1435483"/>
            </a:xfrm>
            <a:prstGeom prst="rect">
              <a:avLst/>
            </a:prstGeom>
            <a:effectLst>
              <a:softEdge rad="0"/>
            </a:effectLst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7158836" y="4338142"/>
              <a:ext cx="173211" cy="8591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879E0A5-A95A-4B7A-B456-249844B20B05}"/>
              </a:ext>
            </a:extLst>
          </p:cNvPr>
          <p:cNvSpPr txBox="1">
            <a:spLocks/>
          </p:cNvSpPr>
          <p:nvPr/>
        </p:nvSpPr>
        <p:spPr>
          <a:xfrm>
            <a:off x="191304" y="1143000"/>
            <a:ext cx="4285478" cy="4891892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lvl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SzPct val="90000"/>
              <a:defRPr/>
            </a:pPr>
            <a:r>
              <a:rPr lang="en-US" sz="2000" b="1" kern="0" dirty="0"/>
              <a:t>Important Features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Only</a:t>
            </a:r>
            <a:r>
              <a:rPr lang="en-US" sz="1600" b="1" dirty="0"/>
              <a:t> UL Listed (UL 2987) method </a:t>
            </a:r>
            <a:r>
              <a:rPr lang="en-US" sz="1600" dirty="0"/>
              <a:t>for monitoring corrosion in fire sprinkler systems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For Dry Pipe, Pre-action and Wet Pipe Systems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9344"/>
                </a:solidFill>
              </a:rPr>
              <a:t>Complete 360</a:t>
            </a:r>
            <a:r>
              <a:rPr lang="en-US" sz="1600" b="1" baseline="30000" dirty="0">
                <a:solidFill>
                  <a:srgbClr val="009344"/>
                </a:solidFill>
              </a:rPr>
              <a:t>o</a:t>
            </a:r>
            <a:r>
              <a:rPr lang="en-US" sz="1600" b="1" dirty="0">
                <a:solidFill>
                  <a:srgbClr val="009344"/>
                </a:solidFill>
              </a:rPr>
              <a:t> Coverage of Corrosion Detection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Continuous monitoring of corrosion activity inside fire sprinkler system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Installed where corrosion is most likely to occur </a:t>
            </a:r>
          </a:p>
          <a:p>
            <a:pPr marL="12001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/>
              <a:t>Low point mains in dry systems</a:t>
            </a:r>
          </a:p>
          <a:p>
            <a:pPr marL="12001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/>
              <a:t>High point branch lines in wet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Local and remote monitoring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15313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4114800"/>
            <a:ext cx="4648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28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EF792F"/>
                </a:solidFill>
                <a:effectLst/>
                <a:latin typeface="Calibri" panose="020F0502020204030204" pitchFamily="34" charset="0"/>
              </a:rPr>
              <a:t>CONTACT US</a:t>
            </a:r>
          </a:p>
          <a:p>
            <a:pPr marL="512763" lvl="1" indent="-280988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Contact ECS for 24/7 engineering and technical support</a:t>
            </a:r>
            <a:endParaRPr lang="en-US" altLang="en-US" sz="1400" dirty="0">
              <a:latin typeface="Calibri" panose="020F0502020204030204" pitchFamily="34" charset="0"/>
            </a:endParaRPr>
          </a:p>
          <a:p>
            <a:pPr marL="512763" lvl="1" indent="-280988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Calibri" panose="020F0502020204030204" pitchFamily="34" charset="0"/>
              </a:rPr>
              <a:t>Office business hours: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Monday thru Friday, 8 AM - 5 PM (central time zone) </a:t>
            </a:r>
          </a:p>
          <a:p>
            <a:pPr marL="512763" lvl="1" indent="-280988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Technical information available online</a:t>
            </a:r>
          </a:p>
          <a:p>
            <a:pPr marL="512763" lvl="1" indent="-280988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Calibri" panose="020F0502020204030204" pitchFamily="34" charset="0"/>
              </a:rPr>
              <a:t>CAD files available upon request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			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		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2" descr="ECS_CorporateLogo_high res_extra margin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4476750" cy="21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15000" y="4800600"/>
            <a:ext cx="2667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latin typeface="Calibri" panose="020F0502020204030204" pitchFamily="34" charset="0"/>
              </a:rPr>
              <a:t>(314) 432-1377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info@ecscorrosion.com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alibri" panose="020F0502020204030204" pitchFamily="34" charset="0"/>
              </a:rPr>
              <a:t>www.ecscorrosion.com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		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7670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00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270368-4ED7-4993-91B6-5E5561914AE7}"/>
              </a:ext>
            </a:extLst>
          </p:cNvPr>
          <p:cNvSpPr txBox="1"/>
          <p:nvPr/>
        </p:nvSpPr>
        <p:spPr>
          <a:xfrm>
            <a:off x="428430" y="1066800"/>
            <a:ext cx="825836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NFPA July 2017 Research Report </a:t>
            </a:r>
          </a:p>
          <a:p>
            <a:pPr algn="ctr"/>
            <a:r>
              <a:rPr lang="en-US" sz="3600" b="1" dirty="0"/>
              <a:t>“U.S. Experience With Sprinklers”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000" u="sng" dirty="0">
                <a:hlinkClick r:id="rId3"/>
              </a:rPr>
              <a:t>https://www.nfpa.org/-/media/Files/News-and-Research/Fire-statistics/Fire-Protection-Systems/ossprinklers.pdf</a:t>
            </a:r>
            <a:r>
              <a:rPr lang="en-US" u="sng" dirty="0"/>
              <a:t>  </a:t>
            </a:r>
          </a:p>
          <a:p>
            <a:endParaRPr lang="en-US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Sprinklers 96% effective when they operate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No. 1 cause for failure to control - System Shut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u="sng" dirty="0"/>
              <a:t>When Sprinklers Operate But Are Ineffective at Control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No. 1 cause (51%) - </a:t>
            </a:r>
            <a:r>
              <a:rPr lang="en-US" sz="2400" b="1" dirty="0">
                <a:highlight>
                  <a:srgbClr val="FFFF00"/>
                </a:highlight>
              </a:rPr>
              <a:t>Water did not reach fire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No. 2 cause (30%) - </a:t>
            </a:r>
            <a:r>
              <a:rPr lang="en-US" sz="2400" b="1" dirty="0">
                <a:highlight>
                  <a:srgbClr val="FFFF00"/>
                </a:highlight>
              </a:rPr>
              <a:t>Not enough water discharged</a:t>
            </a:r>
            <a:endParaRPr lang="en-US" sz="2400" b="1" dirty="0"/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561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270368-4ED7-4993-91B6-5E5561914AE7}"/>
              </a:ext>
            </a:extLst>
          </p:cNvPr>
          <p:cNvSpPr txBox="1"/>
          <p:nvPr/>
        </p:nvSpPr>
        <p:spPr>
          <a:xfrm>
            <a:off x="533400" y="12954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Debris from Dry Pipe Flushing!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31E44-F398-4E2D-9889-B8A6A1505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51018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8581" y="1739691"/>
            <a:ext cx="77044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	How common is corrosion?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	Virtually all water based fire sprinkler systems 		are subject to attack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oxygen corrosion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It is everywhere!</a:t>
            </a:r>
          </a:p>
        </p:txBody>
      </p:sp>
      <p:pic>
        <p:nvPicPr>
          <p:cNvPr id="5" name="Picture 2" descr="S:\Pictures for LK\Jeff's Favorite Pictures\Wet Pipe Trapped Air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18031"/>
          <a:stretch/>
        </p:blipFill>
        <p:spPr bwMode="auto">
          <a:xfrm>
            <a:off x="916445" y="3549858"/>
            <a:ext cx="2225997" cy="19812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25600" y="391180"/>
            <a:ext cx="6889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Corrosion in Fire Sprinkler Systems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3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3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421562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9344"/>
                </a:solidFill>
                <a:latin typeface="+mn-lt"/>
              </a:rPr>
              <a:t>The Science of Corrosion</a:t>
            </a:r>
            <a:endParaRPr lang="en-US" sz="2800" dirty="0">
              <a:solidFill>
                <a:srgbClr val="009344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0D44A-76C4-409C-8222-4A2B4F9AFE56}"/>
              </a:ext>
            </a:extLst>
          </p:cNvPr>
          <p:cNvSpPr txBox="1"/>
          <p:nvPr/>
        </p:nvSpPr>
        <p:spPr>
          <a:xfrm>
            <a:off x="445115" y="1035521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Oxygen is the Primary Cause of Corrosion in Sprinkler Systems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Atmospheric Air: ~21% 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FDA538-CAF9-4043-BC87-260551B2B6C9}"/>
              </a:ext>
            </a:extLst>
          </p:cNvPr>
          <p:cNvSpPr/>
          <p:nvPr/>
        </p:nvSpPr>
        <p:spPr>
          <a:xfrm>
            <a:off x="4034363" y="4652281"/>
            <a:ext cx="1302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Steel Piping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83FABC-4E41-49C5-8B19-235AB12D170B}"/>
              </a:ext>
            </a:extLst>
          </p:cNvPr>
          <p:cNvSpPr/>
          <p:nvPr/>
        </p:nvSpPr>
        <p:spPr>
          <a:xfrm rot="18462888">
            <a:off x="2806602" y="3263658"/>
            <a:ext cx="1458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 Liquid Water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9431CD-8B97-4985-949B-4809C362A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3799" r="25000" b="13799"/>
          <a:stretch/>
        </p:blipFill>
        <p:spPr>
          <a:xfrm>
            <a:off x="4038665" y="3086968"/>
            <a:ext cx="1340427" cy="13404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997974-7D0E-465D-9F17-05E3E2B45B1E}"/>
              </a:ext>
            </a:extLst>
          </p:cNvPr>
          <p:cNvSpPr/>
          <p:nvPr/>
        </p:nvSpPr>
        <p:spPr>
          <a:xfrm rot="3237404">
            <a:off x="5440143" y="3213592"/>
            <a:ext cx="89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Oxygen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C02CF52-A354-4396-9ED4-12869FBA250A}"/>
              </a:ext>
            </a:extLst>
          </p:cNvPr>
          <p:cNvSpPr/>
          <p:nvPr/>
        </p:nvSpPr>
        <p:spPr>
          <a:xfrm>
            <a:off x="2800045" y="2133600"/>
            <a:ext cx="3806952" cy="2558000"/>
          </a:xfrm>
          <a:prstGeom prst="triangl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6" descr="http://www.ironwires.com/Utp/201342721583216.jpg">
            <a:extLst>
              <a:ext uri="{FF2B5EF4-FFF2-40B4-BE49-F238E27FC236}">
                <a16:creationId xmlns:a16="http://schemas.microsoft.com/office/drawing/2014/main" id="{C4A4EF5C-8DB6-4D71-8B85-F9E4C4FB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71" y="4990835"/>
            <a:ext cx="1548933" cy="123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A770B7-417A-43F3-A299-D1E2C4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00" t="28459" r="16939"/>
          <a:stretch/>
        </p:blipFill>
        <p:spPr>
          <a:xfrm>
            <a:off x="1435445" y="2531401"/>
            <a:ext cx="1569577" cy="1821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C9F28-5E0D-4BAF-9336-72769DEA8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-1" r="36376" b="1417"/>
          <a:stretch/>
        </p:blipFill>
        <p:spPr>
          <a:xfrm>
            <a:off x="6495806" y="2487423"/>
            <a:ext cx="1569578" cy="18216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35A899-2536-459C-99E7-AF845E6FC38B}"/>
              </a:ext>
            </a:extLst>
          </p:cNvPr>
          <p:cNvSpPr/>
          <p:nvPr/>
        </p:nvSpPr>
        <p:spPr>
          <a:xfrm>
            <a:off x="3042361" y="4370561"/>
            <a:ext cx="3322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Rust (Iron Oxide Fe</a:t>
            </a:r>
            <a:r>
              <a:rPr lang="en-US" sz="1600" b="1" baseline="-25000" dirty="0"/>
              <a:t>2</a:t>
            </a:r>
            <a:r>
              <a:rPr lang="en-US" sz="1600" b="1" dirty="0"/>
              <a:t>O</a:t>
            </a:r>
            <a:r>
              <a:rPr lang="en-US" sz="1600" b="1" baseline="-25000" dirty="0"/>
              <a:t>3</a:t>
            </a:r>
            <a:r>
              <a:rPr lang="en-US" sz="1600" b="1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319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6F1C36-E2C5-4E7D-825A-687F595D9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79" y="1158048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Preaction</a:t>
            </a:r>
            <a:r>
              <a:rPr lang="en-US" sz="2000" b="1" dirty="0"/>
              <a:t> System: </a:t>
            </a:r>
            <a:r>
              <a:rPr lang="en-US" sz="2000" dirty="0"/>
              <a:t>Sprinkler system employing closed automatic sprinklers connected to a piping system containing pressurized supervisory gas used in conjunction with a supplemental detection system</a:t>
            </a:r>
          </a:p>
          <a:p>
            <a:r>
              <a:rPr lang="en-US" sz="1800" dirty="0"/>
              <a:t>Supervisory gas typically compressed air</a:t>
            </a:r>
          </a:p>
          <a:p>
            <a:r>
              <a:rPr lang="en-US" sz="1800" dirty="0"/>
              <a:t>Two (2) discreet events must occur to release water into system piping (i.e. smoke + heat detection)</a:t>
            </a:r>
            <a:endParaRPr lang="en-US" sz="14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29179" y="437217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9344"/>
                </a:solidFill>
              </a:rPr>
              <a:t>Preaction</a:t>
            </a:r>
            <a:r>
              <a:rPr lang="en-US" sz="2800" b="1" dirty="0">
                <a:solidFill>
                  <a:srgbClr val="009344"/>
                </a:solidFill>
              </a:rPr>
              <a:t> Systems – An Overview</a:t>
            </a:r>
            <a:endParaRPr lang="en-US" sz="2800" dirty="0">
              <a:solidFill>
                <a:srgbClr val="009344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F6878-F97E-4B48-9AFB-22ADCFCD97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9179" y="2910648"/>
            <a:ext cx="5537708" cy="34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0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6F1C36-E2C5-4E7D-825A-687F595D9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332037"/>
            <a:ext cx="838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Water Sources: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Condensate from compressed air source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/>
              <a:t>Warm, saturated air input to </a:t>
            </a:r>
            <a:r>
              <a:rPr lang="en-US" sz="1600" dirty="0" err="1"/>
              <a:t>preaction</a:t>
            </a:r>
            <a:r>
              <a:rPr lang="en-US" sz="1600" dirty="0"/>
              <a:t> system by air compressor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Hydro-testing of system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 err="1"/>
              <a:t>Preaction</a:t>
            </a:r>
            <a:r>
              <a:rPr lang="en-US" sz="1600" dirty="0"/>
              <a:t> system integrity is hydrostatically tested immediately after install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/>
              <a:t>Water never completely removed post-testing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Trip-testing of system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 err="1"/>
              <a:t>Preaction</a:t>
            </a:r>
            <a:r>
              <a:rPr lang="en-US" sz="1600" dirty="0"/>
              <a:t> system is intentionally activated for verification that water will reach most remote point of system in required amount of time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/>
              <a:t>Water never completely removed post-testing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457200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9344"/>
                </a:solidFill>
              </a:rPr>
              <a:t>Presence of Water in </a:t>
            </a:r>
            <a:r>
              <a:rPr lang="en-US" sz="2800" b="1" dirty="0" err="1">
                <a:solidFill>
                  <a:srgbClr val="009344"/>
                </a:solidFill>
              </a:rPr>
              <a:t>Preaction</a:t>
            </a:r>
            <a:r>
              <a:rPr lang="en-US" sz="2800" b="1" dirty="0">
                <a:solidFill>
                  <a:srgbClr val="009344"/>
                </a:solidFill>
              </a:rPr>
              <a:t> Systems</a:t>
            </a:r>
            <a:endParaRPr lang="en-US" sz="2800" dirty="0">
              <a:solidFill>
                <a:srgbClr val="009344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676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ALL PREACTION SYSTEMS TRAP WATER!</a:t>
            </a:r>
          </a:p>
        </p:txBody>
      </p:sp>
    </p:spTree>
    <p:extLst>
      <p:ext uri="{BB962C8B-B14F-4D97-AF65-F5344CB8AC3E}">
        <p14:creationId xmlns:p14="http://schemas.microsoft.com/office/powerpoint/2010/main" val="18796611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Them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MCFP_ECS Template" id="{BC2494F6-87B2-4D16-9376-D5D8912ABAFA}" vid="{52AAE191-203B-4D22-84A8-3A6AA4EFED22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chnician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RR Slides">
      <a:majorFont>
        <a:latin typeface="Calibri Light"/>
        <a:ea typeface=""/>
        <a:cs typeface=""/>
      </a:majorFont>
      <a:minorFont>
        <a:latin typeface="Open San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MCFP_ECS Template  -  Read-Only" id="{9BEBCC39-F1EB-4EF1-9674-102991A0FF71}" vid="{1393CB74-82F3-4515-B727-C4D1245FD64B}"/>
    </a:ext>
  </a:extLst>
</a:theme>
</file>

<file path=ppt/theme/theme4.xml><?xml version="1.0" encoding="utf-8"?>
<a:theme xmlns:a="http://schemas.openxmlformats.org/drawingml/2006/main" name="1_Them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MCFP_ECS Template  -  Read-Only" id="{9BEBCC39-F1EB-4EF1-9674-102991A0FF71}" vid="{0AD19FF4-E39C-4638-B30E-906F0298CE9F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MCFP_ECS Template  -  Read-Only" id="{9BEBCC39-F1EB-4EF1-9674-102991A0FF71}" vid="{038B53BA-6AC2-4AF2-9240-B0043B3389F3}"/>
    </a:ext>
  </a:extLst>
</a:theme>
</file>

<file path=ppt/theme/theme6.xml><?xml version="1.0" encoding="utf-8"?>
<a:theme xmlns:a="http://schemas.openxmlformats.org/drawingml/2006/main" name="2_Them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MCFP_ECS Template  -  Read-Only" id="{9BEBCC39-F1EB-4EF1-9674-102991A0FF71}" vid="{40DE1333-A75B-4F5A-8643-B06061A62000}"/>
    </a:ext>
  </a:extLst>
</a:theme>
</file>

<file path=ppt/theme/theme7.xml><?xml version="1.0" encoding="utf-8"?>
<a:theme xmlns:a="http://schemas.openxmlformats.org/drawingml/2006/main" name="3_Them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MCFP_ECS Template" id="{BC2494F6-87B2-4D16-9376-D5D8912ABAFA}" vid="{6C7456D6-26C8-4CE2-A78C-5CF10A6F4EDE}"/>
    </a:ext>
  </a:extLst>
</a:theme>
</file>

<file path=ppt/theme/theme8.xml><?xml version="1.0" encoding="utf-8"?>
<a:theme xmlns:a="http://schemas.openxmlformats.org/drawingml/2006/main" name="2_Technician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RR Slides">
      <a:majorFont>
        <a:latin typeface="Calibri Light"/>
        <a:ea typeface=""/>
        <a:cs typeface=""/>
      </a:majorFont>
      <a:minorFont>
        <a:latin typeface="Open San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MCFP_ECS Template" id="{BC2494F6-87B2-4D16-9376-D5D8912ABAFA}" vid="{D34AE760-C341-4671-95AA-57BB64086DD7}"/>
    </a:ext>
  </a:extLst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MCFP_ECS Template" id="{BC2494F6-87B2-4D16-9376-D5D8912ABAFA}" vid="{CE31078F-7F7F-404F-B612-B0BECF6913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29532</TotalTime>
  <Words>2243</Words>
  <Application>Microsoft Office PowerPoint</Application>
  <PresentationFormat>On-screen Show (4:3)</PresentationFormat>
  <Paragraphs>372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Adobe Gothic Std B</vt:lpstr>
      <vt:lpstr>Arial</vt:lpstr>
      <vt:lpstr>Calibri</vt:lpstr>
      <vt:lpstr>Calibri Light</vt:lpstr>
      <vt:lpstr>Courier New</vt:lpstr>
      <vt:lpstr>Open Sans</vt:lpstr>
      <vt:lpstr>Open Sans Condensed</vt:lpstr>
      <vt:lpstr>Symbol</vt:lpstr>
      <vt:lpstr>Wingdings</vt:lpstr>
      <vt:lpstr>Office Theme</vt:lpstr>
      <vt:lpstr>Custom Design</vt:lpstr>
      <vt:lpstr>1_Technician Training</vt:lpstr>
      <vt:lpstr>1_Theme Slide</vt:lpstr>
      <vt:lpstr>1_Custom Design</vt:lpstr>
      <vt:lpstr>2_Theme Slide</vt:lpstr>
      <vt:lpstr>3_Theme Slide</vt:lpstr>
      <vt:lpstr>2_Technician Training</vt:lpstr>
      <vt:lpstr>2_Custom Design</vt:lpstr>
      <vt:lpstr>4_Theme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Most Common Myths Regarding Corrosion</vt:lpstr>
      <vt:lpstr>Myth - The Case of Galvanized Steel Sprinkler Pipe</vt:lpstr>
      <vt:lpstr>Galvanized Pipe Concerns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Membrane Gas Separation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IvonneA</dc:creator>
  <cp:lastModifiedBy>Lynn Hasson</cp:lastModifiedBy>
  <cp:revision>697</cp:revision>
  <cp:lastPrinted>2017-12-06T16:37:21Z</cp:lastPrinted>
  <dcterms:created xsi:type="dcterms:W3CDTF">2013-09-10T20:44:12Z</dcterms:created>
  <dcterms:modified xsi:type="dcterms:W3CDTF">2020-02-20T19:56:32Z</dcterms:modified>
</cp:coreProperties>
</file>