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ags/tag60.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77" r:id="rId5"/>
    <p:sldMasterId id="2147483709" r:id="rId6"/>
    <p:sldMasterId id="2147483723" r:id="rId7"/>
    <p:sldMasterId id="2147483737" r:id="rId8"/>
    <p:sldMasterId id="2147483697" r:id="rId9"/>
    <p:sldMasterId id="2147483961" r:id="rId10"/>
  </p:sldMasterIdLst>
  <p:notesMasterIdLst>
    <p:notesMasterId r:id="rId85"/>
  </p:notesMasterIdLst>
  <p:sldIdLst>
    <p:sldId id="300" r:id="rId11"/>
    <p:sldId id="277" r:id="rId12"/>
    <p:sldId id="302" r:id="rId13"/>
    <p:sldId id="303" r:id="rId14"/>
    <p:sldId id="301" r:id="rId15"/>
    <p:sldId id="369" r:id="rId16"/>
    <p:sldId id="357" r:id="rId17"/>
    <p:sldId id="331" r:id="rId18"/>
    <p:sldId id="335" r:id="rId19"/>
    <p:sldId id="364" r:id="rId20"/>
    <p:sldId id="367" r:id="rId21"/>
    <p:sldId id="366" r:id="rId22"/>
    <p:sldId id="327" r:id="rId23"/>
    <p:sldId id="328" r:id="rId24"/>
    <p:sldId id="329" r:id="rId25"/>
    <p:sldId id="326" r:id="rId26"/>
    <p:sldId id="338" r:id="rId27"/>
    <p:sldId id="336" r:id="rId28"/>
    <p:sldId id="418" r:id="rId29"/>
    <p:sldId id="348" r:id="rId30"/>
    <p:sldId id="344" r:id="rId31"/>
    <p:sldId id="345" r:id="rId32"/>
    <p:sldId id="346" r:id="rId33"/>
    <p:sldId id="347" r:id="rId34"/>
    <p:sldId id="350" r:id="rId35"/>
    <p:sldId id="351" r:id="rId36"/>
    <p:sldId id="362" r:id="rId37"/>
    <p:sldId id="363" r:id="rId38"/>
    <p:sldId id="415" r:id="rId39"/>
    <p:sldId id="355" r:id="rId40"/>
    <p:sldId id="353" r:id="rId41"/>
    <p:sldId id="352" r:id="rId42"/>
    <p:sldId id="354" r:id="rId43"/>
    <p:sldId id="356" r:id="rId44"/>
    <p:sldId id="368" r:id="rId45"/>
    <p:sldId id="416" r:id="rId46"/>
    <p:sldId id="361" r:id="rId47"/>
    <p:sldId id="360" r:id="rId48"/>
    <p:sldId id="370" r:id="rId49"/>
    <p:sldId id="371" r:id="rId50"/>
    <p:sldId id="376" r:id="rId51"/>
    <p:sldId id="372" r:id="rId52"/>
    <p:sldId id="374" r:id="rId53"/>
    <p:sldId id="375" r:id="rId54"/>
    <p:sldId id="373" r:id="rId55"/>
    <p:sldId id="377" r:id="rId56"/>
    <p:sldId id="378" r:id="rId57"/>
    <p:sldId id="379" r:id="rId58"/>
    <p:sldId id="380" r:id="rId59"/>
    <p:sldId id="381" r:id="rId60"/>
    <p:sldId id="383" r:id="rId61"/>
    <p:sldId id="384" r:id="rId62"/>
    <p:sldId id="409" r:id="rId63"/>
    <p:sldId id="410" r:id="rId64"/>
    <p:sldId id="385" r:id="rId65"/>
    <p:sldId id="412" r:id="rId66"/>
    <p:sldId id="414" r:id="rId67"/>
    <p:sldId id="411" r:id="rId68"/>
    <p:sldId id="324" r:id="rId69"/>
    <p:sldId id="397" r:id="rId70"/>
    <p:sldId id="398" r:id="rId71"/>
    <p:sldId id="399" r:id="rId72"/>
    <p:sldId id="401" r:id="rId73"/>
    <p:sldId id="323" r:id="rId74"/>
    <p:sldId id="391" r:id="rId75"/>
    <p:sldId id="403" r:id="rId76"/>
    <p:sldId id="402" r:id="rId77"/>
    <p:sldId id="393" r:id="rId78"/>
    <p:sldId id="396" r:id="rId79"/>
    <p:sldId id="420" r:id="rId80"/>
    <p:sldId id="405" r:id="rId81"/>
    <p:sldId id="404" r:id="rId82"/>
    <p:sldId id="406" r:id="rId83"/>
    <p:sldId id="413"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BFA0"/>
    <a:srgbClr val="4DBEA0"/>
    <a:srgbClr val="FFB8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7612" autoAdjust="0"/>
  </p:normalViewPr>
  <p:slideViewPr>
    <p:cSldViewPr snapToGrid="0">
      <p:cViewPr varScale="1">
        <p:scale>
          <a:sx n="89" d="100"/>
          <a:sy n="89" d="100"/>
        </p:scale>
        <p:origin x="1992" y="78"/>
      </p:cViewPr>
      <p:guideLst/>
    </p:cSldViewPr>
  </p:slideViewPr>
  <p:notesTextViewPr>
    <p:cViewPr>
      <p:scale>
        <a:sx n="1" d="1"/>
        <a:sy n="1" d="1"/>
      </p:scale>
      <p:origin x="0" y="0"/>
    </p:cViewPr>
  </p:notesTextViewPr>
  <p:notesViewPr>
    <p:cSldViewPr snapToGrid="0">
      <p:cViewPr varScale="1">
        <p:scale>
          <a:sx n="52" d="100"/>
          <a:sy n="52" d="100"/>
        </p:scale>
        <p:origin x="1740"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Fires by Ignition Source</c:v>
                </c:pt>
              </c:strCache>
            </c:strRef>
          </c:tx>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IT Equipment</c:v>
                </c:pt>
                <c:pt idx="1">
                  <c:v>UPS Equipment</c:v>
                </c:pt>
                <c:pt idx="2">
                  <c:v>Power Distribution</c:v>
                </c:pt>
                <c:pt idx="3">
                  <c:v>Other</c:v>
                </c:pt>
              </c:strCache>
            </c:strRef>
          </c:cat>
          <c:val>
            <c:numRef>
              <c:f>Sheet1!$B$2:$B$5</c:f>
              <c:numCache>
                <c:formatCode>General</c:formatCode>
                <c:ptCount val="4"/>
                <c:pt idx="0">
                  <c:v>10</c:v>
                </c:pt>
                <c:pt idx="1">
                  <c:v>33</c:v>
                </c:pt>
                <c:pt idx="2">
                  <c:v>33</c:v>
                </c:pt>
                <c:pt idx="3">
                  <c:v>24</c:v>
                </c:pt>
              </c:numCache>
            </c:numRef>
          </c:val>
          <c:extLst>
            <c:ext xmlns:c16="http://schemas.microsoft.com/office/drawing/2014/chart" uri="{C3380CC4-5D6E-409C-BE32-E72D297353CC}">
              <c16:uniqueId val="{00000000-A3F7-4A2A-AF7D-211E778183CA}"/>
            </c:ext>
          </c:extLst>
        </c:ser>
        <c:dLbls>
          <c:showLegendKey val="0"/>
          <c:showVal val="0"/>
          <c:showCatName val="1"/>
          <c:showSerName val="0"/>
          <c:showPercent val="1"/>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EC65A6-EEB1-489E-A4D9-073F46A885B5}" type="doc">
      <dgm:prSet loTypeId="urn:microsoft.com/office/officeart/2005/8/layout/default" loCatId="list" qsTypeId="urn:microsoft.com/office/officeart/2005/8/quickstyle/simple5" qsCatId="simple" csTypeId="urn:microsoft.com/office/officeart/2005/8/colors/colorful3" csCatId="colorful"/>
      <dgm:spPr/>
      <dgm:t>
        <a:bodyPr/>
        <a:lstStyle/>
        <a:p>
          <a:endParaRPr lang="en-US"/>
        </a:p>
      </dgm:t>
    </dgm:pt>
    <dgm:pt modelId="{A5F8BBDA-1E04-466F-8B4F-B460ABD39D45}">
      <dgm:prSet/>
      <dgm:spPr/>
      <dgm:t>
        <a:bodyPr/>
        <a:lstStyle/>
        <a:p>
          <a:pPr rtl="0"/>
          <a:r>
            <a:rPr lang="en-US" dirty="0"/>
            <a:t>Clean Agents</a:t>
          </a:r>
        </a:p>
      </dgm:t>
    </dgm:pt>
    <dgm:pt modelId="{E7C5AA8E-0729-4C14-AD32-A184DC907D4C}" type="parTrans" cxnId="{0F75FDE2-D143-46FF-B00F-144EB084926C}">
      <dgm:prSet/>
      <dgm:spPr/>
      <dgm:t>
        <a:bodyPr/>
        <a:lstStyle/>
        <a:p>
          <a:endParaRPr lang="en-US"/>
        </a:p>
      </dgm:t>
    </dgm:pt>
    <dgm:pt modelId="{3CEDE45C-A1EC-4B09-823B-7CC5CD756EC7}" type="sibTrans" cxnId="{0F75FDE2-D143-46FF-B00F-144EB084926C}">
      <dgm:prSet/>
      <dgm:spPr/>
      <dgm:t>
        <a:bodyPr/>
        <a:lstStyle/>
        <a:p>
          <a:endParaRPr lang="en-US"/>
        </a:p>
      </dgm:t>
    </dgm:pt>
    <dgm:pt modelId="{3EAE7193-4687-4FF1-A6DD-9A8605A0EBDF}">
      <dgm:prSet/>
      <dgm:spPr/>
      <dgm:t>
        <a:bodyPr/>
        <a:lstStyle/>
        <a:p>
          <a:pPr rtl="0"/>
          <a:r>
            <a:rPr lang="en-US" dirty="0"/>
            <a:t>Water Mist</a:t>
          </a:r>
        </a:p>
      </dgm:t>
    </dgm:pt>
    <dgm:pt modelId="{BE441DF9-9120-43EE-99F9-22808571D48E}" type="parTrans" cxnId="{6573045D-AA7E-434C-AF92-513EDFF311BF}">
      <dgm:prSet/>
      <dgm:spPr/>
      <dgm:t>
        <a:bodyPr/>
        <a:lstStyle/>
        <a:p>
          <a:endParaRPr lang="en-US"/>
        </a:p>
      </dgm:t>
    </dgm:pt>
    <dgm:pt modelId="{6A2DDA7A-5684-44CF-9138-879F3D9098E1}" type="sibTrans" cxnId="{6573045D-AA7E-434C-AF92-513EDFF311BF}">
      <dgm:prSet/>
      <dgm:spPr/>
      <dgm:t>
        <a:bodyPr/>
        <a:lstStyle/>
        <a:p>
          <a:endParaRPr lang="en-US"/>
        </a:p>
      </dgm:t>
    </dgm:pt>
    <dgm:pt modelId="{D52C820C-6DF0-4AB7-813E-8AA12D79E337}">
      <dgm:prSet/>
      <dgm:spPr/>
      <dgm:t>
        <a:bodyPr/>
        <a:lstStyle/>
        <a:p>
          <a:pPr rtl="0"/>
          <a:r>
            <a:rPr lang="en-US" dirty="0"/>
            <a:t>Carbon Dioxide</a:t>
          </a:r>
        </a:p>
      </dgm:t>
    </dgm:pt>
    <dgm:pt modelId="{EB6AB78D-1C0B-49B8-80D3-FCE99E0DECF6}" type="parTrans" cxnId="{342C72D2-A957-436C-984E-A35A21C30F67}">
      <dgm:prSet/>
      <dgm:spPr/>
      <dgm:t>
        <a:bodyPr/>
        <a:lstStyle/>
        <a:p>
          <a:endParaRPr lang="en-US"/>
        </a:p>
      </dgm:t>
    </dgm:pt>
    <dgm:pt modelId="{1BC717B7-60B2-4A77-AF05-0AD61661B264}" type="sibTrans" cxnId="{342C72D2-A957-436C-984E-A35A21C30F67}">
      <dgm:prSet/>
      <dgm:spPr/>
      <dgm:t>
        <a:bodyPr/>
        <a:lstStyle/>
        <a:p>
          <a:endParaRPr lang="en-US"/>
        </a:p>
      </dgm:t>
    </dgm:pt>
    <dgm:pt modelId="{737C9B93-799D-4EC7-A459-74CBA9E7E591}">
      <dgm:prSet/>
      <dgm:spPr/>
      <dgm:t>
        <a:bodyPr/>
        <a:lstStyle/>
        <a:p>
          <a:pPr rtl="0"/>
          <a:r>
            <a:rPr lang="en-US" dirty="0"/>
            <a:t>Dry Chemical</a:t>
          </a:r>
        </a:p>
      </dgm:t>
    </dgm:pt>
    <dgm:pt modelId="{F4A0C3F0-CE7F-4D7D-B040-66060DD08901}" type="parTrans" cxnId="{E0B00AC4-9077-4B79-A7BC-09AF6D27C7FF}">
      <dgm:prSet/>
      <dgm:spPr/>
      <dgm:t>
        <a:bodyPr/>
        <a:lstStyle/>
        <a:p>
          <a:endParaRPr lang="en-US"/>
        </a:p>
      </dgm:t>
    </dgm:pt>
    <dgm:pt modelId="{96CCCCBD-225B-465F-8A22-D00BA3F47264}" type="sibTrans" cxnId="{E0B00AC4-9077-4B79-A7BC-09AF6D27C7FF}">
      <dgm:prSet/>
      <dgm:spPr/>
      <dgm:t>
        <a:bodyPr/>
        <a:lstStyle/>
        <a:p>
          <a:endParaRPr lang="en-US"/>
        </a:p>
      </dgm:t>
    </dgm:pt>
    <dgm:pt modelId="{625D123C-BB0A-4BF0-B6B7-FF2333CE4C26}">
      <dgm:prSet/>
      <dgm:spPr/>
      <dgm:t>
        <a:bodyPr/>
        <a:lstStyle/>
        <a:p>
          <a:pPr rtl="0"/>
          <a:r>
            <a:rPr lang="en-US" dirty="0"/>
            <a:t>Foam Systems</a:t>
          </a:r>
        </a:p>
      </dgm:t>
    </dgm:pt>
    <dgm:pt modelId="{16CF17B6-7125-430D-BFED-B72D6241ED41}" type="parTrans" cxnId="{0B4AFB11-F927-4822-8232-B208C8118738}">
      <dgm:prSet/>
      <dgm:spPr/>
      <dgm:t>
        <a:bodyPr/>
        <a:lstStyle/>
        <a:p>
          <a:endParaRPr lang="en-US"/>
        </a:p>
      </dgm:t>
    </dgm:pt>
    <dgm:pt modelId="{50EE84FB-26C4-49BD-BBFD-BFBE8FE30692}" type="sibTrans" cxnId="{0B4AFB11-F927-4822-8232-B208C8118738}">
      <dgm:prSet/>
      <dgm:spPr/>
      <dgm:t>
        <a:bodyPr/>
        <a:lstStyle/>
        <a:p>
          <a:endParaRPr lang="en-US"/>
        </a:p>
      </dgm:t>
    </dgm:pt>
    <dgm:pt modelId="{67A100A1-191F-491E-9586-AF14C2666CB8}">
      <dgm:prSet/>
      <dgm:spPr/>
      <dgm:t>
        <a:bodyPr/>
        <a:lstStyle/>
        <a:p>
          <a:pPr rtl="0"/>
          <a:r>
            <a:rPr lang="en-US" dirty="0"/>
            <a:t>Preaction Sprinkler </a:t>
          </a:r>
        </a:p>
      </dgm:t>
    </dgm:pt>
    <dgm:pt modelId="{8CDD9456-3A35-4CEA-A912-051304445A00}" type="parTrans" cxnId="{765EF316-E59A-4CEE-A27A-A5B52EB89DA5}">
      <dgm:prSet/>
      <dgm:spPr/>
      <dgm:t>
        <a:bodyPr/>
        <a:lstStyle/>
        <a:p>
          <a:endParaRPr lang="en-US"/>
        </a:p>
      </dgm:t>
    </dgm:pt>
    <dgm:pt modelId="{CD51BC06-62D2-4C21-825C-477972932BDE}" type="sibTrans" cxnId="{765EF316-E59A-4CEE-A27A-A5B52EB89DA5}">
      <dgm:prSet/>
      <dgm:spPr/>
      <dgm:t>
        <a:bodyPr/>
        <a:lstStyle/>
        <a:p>
          <a:endParaRPr lang="en-US"/>
        </a:p>
      </dgm:t>
    </dgm:pt>
    <dgm:pt modelId="{9D70BE9B-435E-40BA-BD57-743635522830}">
      <dgm:prSet/>
      <dgm:spPr/>
      <dgm:t>
        <a:bodyPr/>
        <a:lstStyle/>
        <a:p>
          <a:pPr rtl="0"/>
          <a:r>
            <a:rPr lang="en-US" dirty="0"/>
            <a:t>Water Spray/Deluge</a:t>
          </a:r>
        </a:p>
      </dgm:t>
    </dgm:pt>
    <dgm:pt modelId="{421C34FA-9A74-41B3-8B57-2A559A42A145}" type="parTrans" cxnId="{5BED3DD6-F32C-433E-8C5D-BD175F3B0C37}">
      <dgm:prSet/>
      <dgm:spPr/>
      <dgm:t>
        <a:bodyPr/>
        <a:lstStyle/>
        <a:p>
          <a:endParaRPr lang="en-US"/>
        </a:p>
      </dgm:t>
    </dgm:pt>
    <dgm:pt modelId="{5946BB75-4C7F-4E9B-ABCF-DB091738AF43}" type="sibTrans" cxnId="{5BED3DD6-F32C-433E-8C5D-BD175F3B0C37}">
      <dgm:prSet/>
      <dgm:spPr/>
      <dgm:t>
        <a:bodyPr/>
        <a:lstStyle/>
        <a:p>
          <a:endParaRPr lang="en-US"/>
        </a:p>
      </dgm:t>
    </dgm:pt>
    <dgm:pt modelId="{4109F861-4936-4E7D-AFD3-3FD6023E995A}">
      <dgm:prSet/>
      <dgm:spPr/>
      <dgm:t>
        <a:bodyPr/>
        <a:lstStyle/>
        <a:p>
          <a:pPr rtl="0"/>
          <a:r>
            <a:rPr lang="en-US" dirty="0"/>
            <a:t>Hybrid Systems</a:t>
          </a:r>
        </a:p>
      </dgm:t>
    </dgm:pt>
    <dgm:pt modelId="{9F042F10-FB2A-421F-A697-5D4C2C5AAD38}" type="parTrans" cxnId="{A753C7C9-4F9C-402F-B898-2BCEE539FCB3}">
      <dgm:prSet/>
      <dgm:spPr/>
      <dgm:t>
        <a:bodyPr/>
        <a:lstStyle/>
        <a:p>
          <a:endParaRPr lang="en-US"/>
        </a:p>
      </dgm:t>
    </dgm:pt>
    <dgm:pt modelId="{B1917737-5B78-4344-BC7B-44C13A51EB52}" type="sibTrans" cxnId="{A753C7C9-4F9C-402F-B898-2BCEE539FCB3}">
      <dgm:prSet/>
      <dgm:spPr/>
      <dgm:t>
        <a:bodyPr/>
        <a:lstStyle/>
        <a:p>
          <a:endParaRPr lang="en-US"/>
        </a:p>
      </dgm:t>
    </dgm:pt>
    <dgm:pt modelId="{2A111193-8D71-4039-832B-7F71624FA4CB}">
      <dgm:prSet/>
      <dgm:spPr/>
      <dgm:t>
        <a:bodyPr/>
        <a:lstStyle/>
        <a:p>
          <a:pPr rtl="0"/>
          <a:r>
            <a:rPr lang="en-US" dirty="0"/>
            <a:t>Encapsulators</a:t>
          </a:r>
        </a:p>
      </dgm:t>
    </dgm:pt>
    <dgm:pt modelId="{DF43EE82-97A2-4E8D-8B9D-9C4820592996}" type="parTrans" cxnId="{351456AE-D701-417A-998B-E7D4073610DA}">
      <dgm:prSet/>
      <dgm:spPr/>
      <dgm:t>
        <a:bodyPr/>
        <a:lstStyle/>
        <a:p>
          <a:endParaRPr lang="en-US"/>
        </a:p>
      </dgm:t>
    </dgm:pt>
    <dgm:pt modelId="{A592A1F1-D80F-48CC-A951-61C4CAE1628A}" type="sibTrans" cxnId="{351456AE-D701-417A-998B-E7D4073610DA}">
      <dgm:prSet/>
      <dgm:spPr/>
      <dgm:t>
        <a:bodyPr/>
        <a:lstStyle/>
        <a:p>
          <a:endParaRPr lang="en-US"/>
        </a:p>
      </dgm:t>
    </dgm:pt>
    <dgm:pt modelId="{0E345562-E3BF-45BF-B408-2395F5347932}" type="pres">
      <dgm:prSet presAssocID="{CEEC65A6-EEB1-489E-A4D9-073F46A885B5}" presName="diagram" presStyleCnt="0">
        <dgm:presLayoutVars>
          <dgm:dir/>
          <dgm:resizeHandles val="exact"/>
        </dgm:presLayoutVars>
      </dgm:prSet>
      <dgm:spPr/>
    </dgm:pt>
    <dgm:pt modelId="{BCDF5023-E049-4D22-B295-8E0D397046EB}" type="pres">
      <dgm:prSet presAssocID="{A5F8BBDA-1E04-466F-8B4F-B460ABD39D45}" presName="node" presStyleLbl="node1" presStyleIdx="0" presStyleCnt="9">
        <dgm:presLayoutVars>
          <dgm:bulletEnabled val="1"/>
        </dgm:presLayoutVars>
      </dgm:prSet>
      <dgm:spPr/>
    </dgm:pt>
    <dgm:pt modelId="{EA2506B5-0AE7-4B79-AE59-C61E60AD3CD1}" type="pres">
      <dgm:prSet presAssocID="{3CEDE45C-A1EC-4B09-823B-7CC5CD756EC7}" presName="sibTrans" presStyleCnt="0"/>
      <dgm:spPr/>
    </dgm:pt>
    <dgm:pt modelId="{93BF7452-E188-45A6-A8FF-86C4FC1F677E}" type="pres">
      <dgm:prSet presAssocID="{3EAE7193-4687-4FF1-A6DD-9A8605A0EBDF}" presName="node" presStyleLbl="node1" presStyleIdx="1" presStyleCnt="9">
        <dgm:presLayoutVars>
          <dgm:bulletEnabled val="1"/>
        </dgm:presLayoutVars>
      </dgm:prSet>
      <dgm:spPr/>
    </dgm:pt>
    <dgm:pt modelId="{2638444C-4999-4381-B661-9D1EA96D6E06}" type="pres">
      <dgm:prSet presAssocID="{6A2DDA7A-5684-44CF-9138-879F3D9098E1}" presName="sibTrans" presStyleCnt="0"/>
      <dgm:spPr/>
    </dgm:pt>
    <dgm:pt modelId="{AA76A2C0-5DDD-44E8-B964-320B065A701E}" type="pres">
      <dgm:prSet presAssocID="{D52C820C-6DF0-4AB7-813E-8AA12D79E337}" presName="node" presStyleLbl="node1" presStyleIdx="2" presStyleCnt="9">
        <dgm:presLayoutVars>
          <dgm:bulletEnabled val="1"/>
        </dgm:presLayoutVars>
      </dgm:prSet>
      <dgm:spPr/>
    </dgm:pt>
    <dgm:pt modelId="{7490FBD0-9DD9-4AB3-9E0D-A8F38DE1F78E}" type="pres">
      <dgm:prSet presAssocID="{1BC717B7-60B2-4A77-AF05-0AD61661B264}" presName="sibTrans" presStyleCnt="0"/>
      <dgm:spPr/>
    </dgm:pt>
    <dgm:pt modelId="{271D8D68-2578-4D01-BBA9-E1610B2B409E}" type="pres">
      <dgm:prSet presAssocID="{737C9B93-799D-4EC7-A459-74CBA9E7E591}" presName="node" presStyleLbl="node1" presStyleIdx="3" presStyleCnt="9">
        <dgm:presLayoutVars>
          <dgm:bulletEnabled val="1"/>
        </dgm:presLayoutVars>
      </dgm:prSet>
      <dgm:spPr/>
    </dgm:pt>
    <dgm:pt modelId="{F875F450-7385-43CD-BAA6-E0F49734A238}" type="pres">
      <dgm:prSet presAssocID="{96CCCCBD-225B-465F-8A22-D00BA3F47264}" presName="sibTrans" presStyleCnt="0"/>
      <dgm:spPr/>
    </dgm:pt>
    <dgm:pt modelId="{5C102E8B-5CD3-4248-9F72-F51DF7B37C9C}" type="pres">
      <dgm:prSet presAssocID="{625D123C-BB0A-4BF0-B6B7-FF2333CE4C26}" presName="node" presStyleLbl="node1" presStyleIdx="4" presStyleCnt="9">
        <dgm:presLayoutVars>
          <dgm:bulletEnabled val="1"/>
        </dgm:presLayoutVars>
      </dgm:prSet>
      <dgm:spPr/>
    </dgm:pt>
    <dgm:pt modelId="{74792B67-E7D3-4B05-B3FA-22668F953B96}" type="pres">
      <dgm:prSet presAssocID="{50EE84FB-26C4-49BD-BBFD-BFBE8FE30692}" presName="sibTrans" presStyleCnt="0"/>
      <dgm:spPr/>
    </dgm:pt>
    <dgm:pt modelId="{7C53F387-F9D4-4C4A-AC6B-7C578D97C38D}" type="pres">
      <dgm:prSet presAssocID="{67A100A1-191F-491E-9586-AF14C2666CB8}" presName="node" presStyleLbl="node1" presStyleIdx="5" presStyleCnt="9">
        <dgm:presLayoutVars>
          <dgm:bulletEnabled val="1"/>
        </dgm:presLayoutVars>
      </dgm:prSet>
      <dgm:spPr/>
    </dgm:pt>
    <dgm:pt modelId="{AB0275B8-934C-4B08-A0A2-27E5714932CB}" type="pres">
      <dgm:prSet presAssocID="{CD51BC06-62D2-4C21-825C-477972932BDE}" presName="sibTrans" presStyleCnt="0"/>
      <dgm:spPr/>
    </dgm:pt>
    <dgm:pt modelId="{6706571C-8341-4B92-ADEF-8E9EB580D84B}" type="pres">
      <dgm:prSet presAssocID="{9D70BE9B-435E-40BA-BD57-743635522830}" presName="node" presStyleLbl="node1" presStyleIdx="6" presStyleCnt="9">
        <dgm:presLayoutVars>
          <dgm:bulletEnabled val="1"/>
        </dgm:presLayoutVars>
      </dgm:prSet>
      <dgm:spPr/>
    </dgm:pt>
    <dgm:pt modelId="{A6DDCC4E-2B95-4F7F-B0D9-87DA4D683AAE}" type="pres">
      <dgm:prSet presAssocID="{5946BB75-4C7F-4E9B-ABCF-DB091738AF43}" presName="sibTrans" presStyleCnt="0"/>
      <dgm:spPr/>
    </dgm:pt>
    <dgm:pt modelId="{A9F729DD-B5A0-4935-AD8F-4A588764350A}" type="pres">
      <dgm:prSet presAssocID="{4109F861-4936-4E7D-AFD3-3FD6023E995A}" presName="node" presStyleLbl="node1" presStyleIdx="7" presStyleCnt="9">
        <dgm:presLayoutVars>
          <dgm:bulletEnabled val="1"/>
        </dgm:presLayoutVars>
      </dgm:prSet>
      <dgm:spPr/>
    </dgm:pt>
    <dgm:pt modelId="{2C1A8E77-D008-4E53-83A9-D62D7744195D}" type="pres">
      <dgm:prSet presAssocID="{B1917737-5B78-4344-BC7B-44C13A51EB52}" presName="sibTrans" presStyleCnt="0"/>
      <dgm:spPr/>
    </dgm:pt>
    <dgm:pt modelId="{E4680BF5-CE36-415A-8FF4-28D2B12937C3}" type="pres">
      <dgm:prSet presAssocID="{2A111193-8D71-4039-832B-7F71624FA4CB}" presName="node" presStyleLbl="node1" presStyleIdx="8" presStyleCnt="9">
        <dgm:presLayoutVars>
          <dgm:bulletEnabled val="1"/>
        </dgm:presLayoutVars>
      </dgm:prSet>
      <dgm:spPr/>
    </dgm:pt>
  </dgm:ptLst>
  <dgm:cxnLst>
    <dgm:cxn modelId="{0B4AFB11-F927-4822-8232-B208C8118738}" srcId="{CEEC65A6-EEB1-489E-A4D9-073F46A885B5}" destId="{625D123C-BB0A-4BF0-B6B7-FF2333CE4C26}" srcOrd="4" destOrd="0" parTransId="{16CF17B6-7125-430D-BFED-B72D6241ED41}" sibTransId="{50EE84FB-26C4-49BD-BBFD-BFBE8FE30692}"/>
    <dgm:cxn modelId="{765EF316-E59A-4CEE-A27A-A5B52EB89DA5}" srcId="{CEEC65A6-EEB1-489E-A4D9-073F46A885B5}" destId="{67A100A1-191F-491E-9586-AF14C2666CB8}" srcOrd="5" destOrd="0" parTransId="{8CDD9456-3A35-4CEA-A912-051304445A00}" sibTransId="{CD51BC06-62D2-4C21-825C-477972932BDE}"/>
    <dgm:cxn modelId="{47540F1E-AEB5-461A-874B-2621485763A3}" type="presOf" srcId="{CEEC65A6-EEB1-489E-A4D9-073F46A885B5}" destId="{0E345562-E3BF-45BF-B408-2395F5347932}" srcOrd="0" destOrd="0" presId="urn:microsoft.com/office/officeart/2005/8/layout/default"/>
    <dgm:cxn modelId="{10B30527-3B3E-4D94-A16D-AC397230C755}" type="presOf" srcId="{625D123C-BB0A-4BF0-B6B7-FF2333CE4C26}" destId="{5C102E8B-5CD3-4248-9F72-F51DF7B37C9C}" srcOrd="0" destOrd="0" presId="urn:microsoft.com/office/officeart/2005/8/layout/default"/>
    <dgm:cxn modelId="{6573045D-AA7E-434C-AF92-513EDFF311BF}" srcId="{CEEC65A6-EEB1-489E-A4D9-073F46A885B5}" destId="{3EAE7193-4687-4FF1-A6DD-9A8605A0EBDF}" srcOrd="1" destOrd="0" parTransId="{BE441DF9-9120-43EE-99F9-22808571D48E}" sibTransId="{6A2DDA7A-5684-44CF-9138-879F3D9098E1}"/>
    <dgm:cxn modelId="{EFD91F4A-F2F0-40E8-8019-8989B96ACAC4}" type="presOf" srcId="{A5F8BBDA-1E04-466F-8B4F-B460ABD39D45}" destId="{BCDF5023-E049-4D22-B295-8E0D397046EB}" srcOrd="0" destOrd="0" presId="urn:microsoft.com/office/officeart/2005/8/layout/default"/>
    <dgm:cxn modelId="{F940CD75-3541-40E9-8B20-16899E2F2F9F}" type="presOf" srcId="{3EAE7193-4687-4FF1-A6DD-9A8605A0EBDF}" destId="{93BF7452-E188-45A6-A8FF-86C4FC1F677E}" srcOrd="0" destOrd="0" presId="urn:microsoft.com/office/officeart/2005/8/layout/default"/>
    <dgm:cxn modelId="{84DD185A-9B96-4450-8285-5A7AFFEBAE93}" type="presOf" srcId="{67A100A1-191F-491E-9586-AF14C2666CB8}" destId="{7C53F387-F9D4-4C4A-AC6B-7C578D97C38D}" srcOrd="0" destOrd="0" presId="urn:microsoft.com/office/officeart/2005/8/layout/default"/>
    <dgm:cxn modelId="{3D3812A6-9346-4B07-A9FC-5453C4CDA9B1}" type="presOf" srcId="{9D70BE9B-435E-40BA-BD57-743635522830}" destId="{6706571C-8341-4B92-ADEF-8E9EB580D84B}" srcOrd="0" destOrd="0" presId="urn:microsoft.com/office/officeart/2005/8/layout/default"/>
    <dgm:cxn modelId="{351456AE-D701-417A-998B-E7D4073610DA}" srcId="{CEEC65A6-EEB1-489E-A4D9-073F46A885B5}" destId="{2A111193-8D71-4039-832B-7F71624FA4CB}" srcOrd="8" destOrd="0" parTransId="{DF43EE82-97A2-4E8D-8B9D-9C4820592996}" sibTransId="{A592A1F1-D80F-48CC-A951-61C4CAE1628A}"/>
    <dgm:cxn modelId="{4BF690B3-4B88-436B-96CF-1AB9D30609CC}" type="presOf" srcId="{4109F861-4936-4E7D-AFD3-3FD6023E995A}" destId="{A9F729DD-B5A0-4935-AD8F-4A588764350A}" srcOrd="0" destOrd="0" presId="urn:microsoft.com/office/officeart/2005/8/layout/default"/>
    <dgm:cxn modelId="{EF8071B6-D007-4D95-AF2E-51BCC3327114}" type="presOf" srcId="{737C9B93-799D-4EC7-A459-74CBA9E7E591}" destId="{271D8D68-2578-4D01-BBA9-E1610B2B409E}" srcOrd="0" destOrd="0" presId="urn:microsoft.com/office/officeart/2005/8/layout/default"/>
    <dgm:cxn modelId="{FC3C1BC3-3455-4C44-B92D-BAA341F12149}" type="presOf" srcId="{2A111193-8D71-4039-832B-7F71624FA4CB}" destId="{E4680BF5-CE36-415A-8FF4-28D2B12937C3}" srcOrd="0" destOrd="0" presId="urn:microsoft.com/office/officeart/2005/8/layout/default"/>
    <dgm:cxn modelId="{E0B00AC4-9077-4B79-A7BC-09AF6D27C7FF}" srcId="{CEEC65A6-EEB1-489E-A4D9-073F46A885B5}" destId="{737C9B93-799D-4EC7-A459-74CBA9E7E591}" srcOrd="3" destOrd="0" parTransId="{F4A0C3F0-CE7F-4D7D-B040-66060DD08901}" sibTransId="{96CCCCBD-225B-465F-8A22-D00BA3F47264}"/>
    <dgm:cxn modelId="{A753C7C9-4F9C-402F-B898-2BCEE539FCB3}" srcId="{CEEC65A6-EEB1-489E-A4D9-073F46A885B5}" destId="{4109F861-4936-4E7D-AFD3-3FD6023E995A}" srcOrd="7" destOrd="0" parTransId="{9F042F10-FB2A-421F-A697-5D4C2C5AAD38}" sibTransId="{B1917737-5B78-4344-BC7B-44C13A51EB52}"/>
    <dgm:cxn modelId="{11F23ECB-2483-4F2C-8A1D-5E7C3D58FF82}" type="presOf" srcId="{D52C820C-6DF0-4AB7-813E-8AA12D79E337}" destId="{AA76A2C0-5DDD-44E8-B964-320B065A701E}" srcOrd="0" destOrd="0" presId="urn:microsoft.com/office/officeart/2005/8/layout/default"/>
    <dgm:cxn modelId="{342C72D2-A957-436C-984E-A35A21C30F67}" srcId="{CEEC65A6-EEB1-489E-A4D9-073F46A885B5}" destId="{D52C820C-6DF0-4AB7-813E-8AA12D79E337}" srcOrd="2" destOrd="0" parTransId="{EB6AB78D-1C0B-49B8-80D3-FCE99E0DECF6}" sibTransId="{1BC717B7-60B2-4A77-AF05-0AD61661B264}"/>
    <dgm:cxn modelId="{5BED3DD6-F32C-433E-8C5D-BD175F3B0C37}" srcId="{CEEC65A6-EEB1-489E-A4D9-073F46A885B5}" destId="{9D70BE9B-435E-40BA-BD57-743635522830}" srcOrd="6" destOrd="0" parTransId="{421C34FA-9A74-41B3-8B57-2A559A42A145}" sibTransId="{5946BB75-4C7F-4E9B-ABCF-DB091738AF43}"/>
    <dgm:cxn modelId="{0F75FDE2-D143-46FF-B00F-144EB084926C}" srcId="{CEEC65A6-EEB1-489E-A4D9-073F46A885B5}" destId="{A5F8BBDA-1E04-466F-8B4F-B460ABD39D45}" srcOrd="0" destOrd="0" parTransId="{E7C5AA8E-0729-4C14-AD32-A184DC907D4C}" sibTransId="{3CEDE45C-A1EC-4B09-823B-7CC5CD756EC7}"/>
    <dgm:cxn modelId="{77631081-2969-49EC-80E1-32363E733EEC}" type="presParOf" srcId="{0E345562-E3BF-45BF-B408-2395F5347932}" destId="{BCDF5023-E049-4D22-B295-8E0D397046EB}" srcOrd="0" destOrd="0" presId="urn:microsoft.com/office/officeart/2005/8/layout/default"/>
    <dgm:cxn modelId="{1128CBD9-2983-4BD8-A2E6-788ECA3B7A5F}" type="presParOf" srcId="{0E345562-E3BF-45BF-B408-2395F5347932}" destId="{EA2506B5-0AE7-4B79-AE59-C61E60AD3CD1}" srcOrd="1" destOrd="0" presId="urn:microsoft.com/office/officeart/2005/8/layout/default"/>
    <dgm:cxn modelId="{5706B322-FB5F-4F57-B066-09D8A6E487F5}" type="presParOf" srcId="{0E345562-E3BF-45BF-B408-2395F5347932}" destId="{93BF7452-E188-45A6-A8FF-86C4FC1F677E}" srcOrd="2" destOrd="0" presId="urn:microsoft.com/office/officeart/2005/8/layout/default"/>
    <dgm:cxn modelId="{D8707F64-BF53-4921-B74C-102517813997}" type="presParOf" srcId="{0E345562-E3BF-45BF-B408-2395F5347932}" destId="{2638444C-4999-4381-B661-9D1EA96D6E06}" srcOrd="3" destOrd="0" presId="urn:microsoft.com/office/officeart/2005/8/layout/default"/>
    <dgm:cxn modelId="{4A69A5CA-CCC0-45D8-8144-63A10F95C47B}" type="presParOf" srcId="{0E345562-E3BF-45BF-B408-2395F5347932}" destId="{AA76A2C0-5DDD-44E8-B964-320B065A701E}" srcOrd="4" destOrd="0" presId="urn:microsoft.com/office/officeart/2005/8/layout/default"/>
    <dgm:cxn modelId="{FA35913F-22EB-48CD-97A4-92FA76042AC7}" type="presParOf" srcId="{0E345562-E3BF-45BF-B408-2395F5347932}" destId="{7490FBD0-9DD9-4AB3-9E0D-A8F38DE1F78E}" srcOrd="5" destOrd="0" presId="urn:microsoft.com/office/officeart/2005/8/layout/default"/>
    <dgm:cxn modelId="{21E865BB-2A85-475A-A7B0-C26F2B773A3F}" type="presParOf" srcId="{0E345562-E3BF-45BF-B408-2395F5347932}" destId="{271D8D68-2578-4D01-BBA9-E1610B2B409E}" srcOrd="6" destOrd="0" presId="urn:microsoft.com/office/officeart/2005/8/layout/default"/>
    <dgm:cxn modelId="{2A042E02-1C70-4258-A065-628BF168349F}" type="presParOf" srcId="{0E345562-E3BF-45BF-B408-2395F5347932}" destId="{F875F450-7385-43CD-BAA6-E0F49734A238}" srcOrd="7" destOrd="0" presId="urn:microsoft.com/office/officeart/2005/8/layout/default"/>
    <dgm:cxn modelId="{F4A7085C-FC0B-44AE-AFB0-A6BD7ABAB150}" type="presParOf" srcId="{0E345562-E3BF-45BF-B408-2395F5347932}" destId="{5C102E8B-5CD3-4248-9F72-F51DF7B37C9C}" srcOrd="8" destOrd="0" presId="urn:microsoft.com/office/officeart/2005/8/layout/default"/>
    <dgm:cxn modelId="{294B7DF5-BE32-4E95-B383-F238C2D0AB0F}" type="presParOf" srcId="{0E345562-E3BF-45BF-B408-2395F5347932}" destId="{74792B67-E7D3-4B05-B3FA-22668F953B96}" srcOrd="9" destOrd="0" presId="urn:microsoft.com/office/officeart/2005/8/layout/default"/>
    <dgm:cxn modelId="{A4FE47D1-10BD-4FFE-9E85-2F56283A3801}" type="presParOf" srcId="{0E345562-E3BF-45BF-B408-2395F5347932}" destId="{7C53F387-F9D4-4C4A-AC6B-7C578D97C38D}" srcOrd="10" destOrd="0" presId="urn:microsoft.com/office/officeart/2005/8/layout/default"/>
    <dgm:cxn modelId="{27AE233C-7106-4C76-89AB-888B03C70814}" type="presParOf" srcId="{0E345562-E3BF-45BF-B408-2395F5347932}" destId="{AB0275B8-934C-4B08-A0A2-27E5714932CB}" srcOrd="11" destOrd="0" presId="urn:microsoft.com/office/officeart/2005/8/layout/default"/>
    <dgm:cxn modelId="{C0B88D94-F92B-4950-9625-6AAAFBB8D6F1}" type="presParOf" srcId="{0E345562-E3BF-45BF-B408-2395F5347932}" destId="{6706571C-8341-4B92-ADEF-8E9EB580D84B}" srcOrd="12" destOrd="0" presId="urn:microsoft.com/office/officeart/2005/8/layout/default"/>
    <dgm:cxn modelId="{F080CE3C-F92F-4A04-92F4-375B5330E925}" type="presParOf" srcId="{0E345562-E3BF-45BF-B408-2395F5347932}" destId="{A6DDCC4E-2B95-4F7F-B0D9-87DA4D683AAE}" srcOrd="13" destOrd="0" presId="urn:microsoft.com/office/officeart/2005/8/layout/default"/>
    <dgm:cxn modelId="{21194ED7-7102-4B90-846E-0DEA27D3FF10}" type="presParOf" srcId="{0E345562-E3BF-45BF-B408-2395F5347932}" destId="{A9F729DD-B5A0-4935-AD8F-4A588764350A}" srcOrd="14" destOrd="0" presId="urn:microsoft.com/office/officeart/2005/8/layout/default"/>
    <dgm:cxn modelId="{5B1B82A0-9A24-41C2-AA26-4A58514CA695}" type="presParOf" srcId="{0E345562-E3BF-45BF-B408-2395F5347932}" destId="{2C1A8E77-D008-4E53-83A9-D62D7744195D}" srcOrd="15" destOrd="0" presId="urn:microsoft.com/office/officeart/2005/8/layout/default"/>
    <dgm:cxn modelId="{8D5933FA-A34E-412D-B01F-CA2704D22634}" type="presParOf" srcId="{0E345562-E3BF-45BF-B408-2395F5347932}" destId="{E4680BF5-CE36-415A-8FF4-28D2B12937C3}"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9404C7-9C45-41C7-A278-7711EEE516C8}" type="doc">
      <dgm:prSet loTypeId="urn:microsoft.com/office/officeart/2005/8/layout/vProcess5" loCatId="process" qsTypeId="urn:microsoft.com/office/officeart/2005/8/quickstyle/simple3" qsCatId="simple" csTypeId="urn:microsoft.com/office/officeart/2005/8/colors/colorful4" csCatId="colorful" phldr="1"/>
      <dgm:spPr/>
      <dgm:t>
        <a:bodyPr/>
        <a:lstStyle/>
        <a:p>
          <a:endParaRPr lang="en-US"/>
        </a:p>
      </dgm:t>
    </dgm:pt>
    <dgm:pt modelId="{6AB76F6B-506C-4AB8-B63A-E70E17143F80}">
      <dgm:prSet/>
      <dgm:spPr/>
      <dgm:t>
        <a:bodyPr/>
        <a:lstStyle/>
        <a:p>
          <a:pPr rtl="0"/>
          <a:r>
            <a:rPr lang="en-US" dirty="0"/>
            <a:t>Battery Failure and Battery Damage</a:t>
          </a:r>
        </a:p>
      </dgm:t>
    </dgm:pt>
    <dgm:pt modelId="{6A43913F-E59E-46CD-8AED-6CC6EF95A2BE}" type="parTrans" cxnId="{A580C8E6-F9A2-409D-BAA0-60D642626456}">
      <dgm:prSet/>
      <dgm:spPr/>
      <dgm:t>
        <a:bodyPr/>
        <a:lstStyle/>
        <a:p>
          <a:endParaRPr lang="en-US"/>
        </a:p>
      </dgm:t>
    </dgm:pt>
    <dgm:pt modelId="{BCA7B34B-9504-46B1-9940-38455FD162E4}" type="sibTrans" cxnId="{A580C8E6-F9A2-409D-BAA0-60D642626456}">
      <dgm:prSet/>
      <dgm:spPr/>
      <dgm:t>
        <a:bodyPr/>
        <a:lstStyle/>
        <a:p>
          <a:endParaRPr lang="en-US" dirty="0"/>
        </a:p>
      </dgm:t>
    </dgm:pt>
    <dgm:pt modelId="{594EC731-5487-45F0-8E16-7BFB74354D75}">
      <dgm:prSet/>
      <dgm:spPr/>
      <dgm:t>
        <a:bodyPr/>
        <a:lstStyle/>
        <a:p>
          <a:pPr rtl="0"/>
          <a:r>
            <a:rPr lang="en-US" dirty="0"/>
            <a:t>Thermal Runaway</a:t>
          </a:r>
        </a:p>
      </dgm:t>
    </dgm:pt>
    <dgm:pt modelId="{41E91037-4525-4DB2-A795-BEF2E330741E}" type="parTrans" cxnId="{F90E6CC7-F247-448F-B1AC-49A9E438041D}">
      <dgm:prSet/>
      <dgm:spPr/>
      <dgm:t>
        <a:bodyPr/>
        <a:lstStyle/>
        <a:p>
          <a:endParaRPr lang="en-US"/>
        </a:p>
      </dgm:t>
    </dgm:pt>
    <dgm:pt modelId="{7F8A8053-46EB-4ADC-B14F-66A7E0B552B7}" type="sibTrans" cxnId="{F90E6CC7-F247-448F-B1AC-49A9E438041D}">
      <dgm:prSet/>
      <dgm:spPr/>
      <dgm:t>
        <a:bodyPr/>
        <a:lstStyle/>
        <a:p>
          <a:endParaRPr lang="en-US" dirty="0"/>
        </a:p>
      </dgm:t>
    </dgm:pt>
    <dgm:pt modelId="{B3F4FBF4-46C3-4AA2-8A42-DD1194189973}">
      <dgm:prSet/>
      <dgm:spPr/>
      <dgm:t>
        <a:bodyPr/>
        <a:lstStyle/>
        <a:p>
          <a:pPr rtl="0"/>
          <a:r>
            <a:rPr lang="en-US" dirty="0"/>
            <a:t>Off-Gassing of Electrolyte</a:t>
          </a:r>
        </a:p>
      </dgm:t>
    </dgm:pt>
    <dgm:pt modelId="{AC2287AC-2EF1-4153-9542-F417EBB44B5A}" type="parTrans" cxnId="{DDE64811-A6CA-4F0A-9027-952FB2B563D3}">
      <dgm:prSet/>
      <dgm:spPr/>
      <dgm:t>
        <a:bodyPr/>
        <a:lstStyle/>
        <a:p>
          <a:endParaRPr lang="en-US"/>
        </a:p>
      </dgm:t>
    </dgm:pt>
    <dgm:pt modelId="{E974E8B0-2B15-4CF6-AA57-DA2D10E5C537}" type="sibTrans" cxnId="{DDE64811-A6CA-4F0A-9027-952FB2B563D3}">
      <dgm:prSet/>
      <dgm:spPr/>
      <dgm:t>
        <a:bodyPr/>
        <a:lstStyle/>
        <a:p>
          <a:endParaRPr lang="en-US" dirty="0"/>
        </a:p>
      </dgm:t>
    </dgm:pt>
    <dgm:pt modelId="{B029AAB3-E6AD-4A9B-AA78-90242D279667}">
      <dgm:prSet/>
      <dgm:spPr/>
      <dgm:t>
        <a:bodyPr/>
        <a:lstStyle/>
        <a:p>
          <a:pPr rtl="0"/>
          <a:r>
            <a:rPr lang="en-US" dirty="0"/>
            <a:t>Battery Fire – Single Cell</a:t>
          </a:r>
        </a:p>
      </dgm:t>
    </dgm:pt>
    <dgm:pt modelId="{07EA27B5-537E-4BC2-8C40-4FC001AF2421}" type="parTrans" cxnId="{B3312B5F-74A1-4B53-8D9C-EA22F041572F}">
      <dgm:prSet/>
      <dgm:spPr/>
      <dgm:t>
        <a:bodyPr/>
        <a:lstStyle/>
        <a:p>
          <a:endParaRPr lang="en-US"/>
        </a:p>
      </dgm:t>
    </dgm:pt>
    <dgm:pt modelId="{30A928C0-91C7-4DD9-9953-7C818E9A1C40}" type="sibTrans" cxnId="{B3312B5F-74A1-4B53-8D9C-EA22F041572F}">
      <dgm:prSet/>
      <dgm:spPr/>
      <dgm:t>
        <a:bodyPr/>
        <a:lstStyle/>
        <a:p>
          <a:endParaRPr lang="en-US" dirty="0"/>
        </a:p>
      </dgm:t>
    </dgm:pt>
    <dgm:pt modelId="{83E789DE-40EA-456B-93F8-9A99208835CE}">
      <dgm:prSet/>
      <dgm:spPr/>
      <dgm:t>
        <a:bodyPr/>
        <a:lstStyle/>
        <a:p>
          <a:pPr rtl="0"/>
          <a:r>
            <a:rPr lang="en-US" dirty="0"/>
            <a:t>Catastrophic Explosion and Fire – Multiple Cells</a:t>
          </a:r>
        </a:p>
      </dgm:t>
    </dgm:pt>
    <dgm:pt modelId="{FEFA097A-8F26-4EBA-94F2-BAF132009CFD}" type="parTrans" cxnId="{818B54F7-DCCF-49E4-B039-EFB4C97D23BB}">
      <dgm:prSet/>
      <dgm:spPr/>
      <dgm:t>
        <a:bodyPr/>
        <a:lstStyle/>
        <a:p>
          <a:endParaRPr lang="en-US"/>
        </a:p>
      </dgm:t>
    </dgm:pt>
    <dgm:pt modelId="{99F30E88-9281-4C41-8C3F-B7348CCBECBC}" type="sibTrans" cxnId="{818B54F7-DCCF-49E4-B039-EFB4C97D23BB}">
      <dgm:prSet/>
      <dgm:spPr/>
      <dgm:t>
        <a:bodyPr/>
        <a:lstStyle/>
        <a:p>
          <a:endParaRPr lang="en-US"/>
        </a:p>
      </dgm:t>
    </dgm:pt>
    <dgm:pt modelId="{215D4091-E73F-4420-A77C-DF7BB2B544AD}" type="pres">
      <dgm:prSet presAssocID="{BC9404C7-9C45-41C7-A278-7711EEE516C8}" presName="outerComposite" presStyleCnt="0">
        <dgm:presLayoutVars>
          <dgm:chMax val="5"/>
          <dgm:dir/>
          <dgm:resizeHandles val="exact"/>
        </dgm:presLayoutVars>
      </dgm:prSet>
      <dgm:spPr/>
    </dgm:pt>
    <dgm:pt modelId="{27EDE52B-5EFF-4B3C-9648-3E7278161E9F}" type="pres">
      <dgm:prSet presAssocID="{BC9404C7-9C45-41C7-A278-7711EEE516C8}" presName="dummyMaxCanvas" presStyleCnt="0">
        <dgm:presLayoutVars/>
      </dgm:prSet>
      <dgm:spPr/>
    </dgm:pt>
    <dgm:pt modelId="{661E0A93-D2F4-41B2-8E35-C3A3C1CDF42D}" type="pres">
      <dgm:prSet presAssocID="{BC9404C7-9C45-41C7-A278-7711EEE516C8}" presName="FiveNodes_1" presStyleLbl="node1" presStyleIdx="0" presStyleCnt="5">
        <dgm:presLayoutVars>
          <dgm:bulletEnabled val="1"/>
        </dgm:presLayoutVars>
      </dgm:prSet>
      <dgm:spPr/>
    </dgm:pt>
    <dgm:pt modelId="{9E1B9CFD-3763-4E2F-9D8E-B4688FE5D705}" type="pres">
      <dgm:prSet presAssocID="{BC9404C7-9C45-41C7-A278-7711EEE516C8}" presName="FiveNodes_2" presStyleLbl="node1" presStyleIdx="1" presStyleCnt="5">
        <dgm:presLayoutVars>
          <dgm:bulletEnabled val="1"/>
        </dgm:presLayoutVars>
      </dgm:prSet>
      <dgm:spPr/>
    </dgm:pt>
    <dgm:pt modelId="{FB9376B3-519E-4253-BE4E-07C947B3DEAA}" type="pres">
      <dgm:prSet presAssocID="{BC9404C7-9C45-41C7-A278-7711EEE516C8}" presName="FiveNodes_3" presStyleLbl="node1" presStyleIdx="2" presStyleCnt="5">
        <dgm:presLayoutVars>
          <dgm:bulletEnabled val="1"/>
        </dgm:presLayoutVars>
      </dgm:prSet>
      <dgm:spPr/>
    </dgm:pt>
    <dgm:pt modelId="{AF60237B-6845-42D8-9D60-44CE79FF161A}" type="pres">
      <dgm:prSet presAssocID="{BC9404C7-9C45-41C7-A278-7711EEE516C8}" presName="FiveNodes_4" presStyleLbl="node1" presStyleIdx="3" presStyleCnt="5" custLinFactNeighborX="-116">
        <dgm:presLayoutVars>
          <dgm:bulletEnabled val="1"/>
        </dgm:presLayoutVars>
      </dgm:prSet>
      <dgm:spPr/>
    </dgm:pt>
    <dgm:pt modelId="{006E1B71-24DE-4BE8-AD6C-3BB8CCE0A49F}" type="pres">
      <dgm:prSet presAssocID="{BC9404C7-9C45-41C7-A278-7711EEE516C8}" presName="FiveNodes_5" presStyleLbl="node1" presStyleIdx="4" presStyleCnt="5">
        <dgm:presLayoutVars>
          <dgm:bulletEnabled val="1"/>
        </dgm:presLayoutVars>
      </dgm:prSet>
      <dgm:spPr/>
    </dgm:pt>
    <dgm:pt modelId="{DD551057-58C3-43AC-A104-217E8D765BEF}" type="pres">
      <dgm:prSet presAssocID="{BC9404C7-9C45-41C7-A278-7711EEE516C8}" presName="FiveConn_1-2" presStyleLbl="fgAccFollowNode1" presStyleIdx="0" presStyleCnt="4">
        <dgm:presLayoutVars>
          <dgm:bulletEnabled val="1"/>
        </dgm:presLayoutVars>
      </dgm:prSet>
      <dgm:spPr/>
    </dgm:pt>
    <dgm:pt modelId="{7A6DF306-D28E-4D38-B8E8-CA65F72D6268}" type="pres">
      <dgm:prSet presAssocID="{BC9404C7-9C45-41C7-A278-7711EEE516C8}" presName="FiveConn_2-3" presStyleLbl="fgAccFollowNode1" presStyleIdx="1" presStyleCnt="4">
        <dgm:presLayoutVars>
          <dgm:bulletEnabled val="1"/>
        </dgm:presLayoutVars>
      </dgm:prSet>
      <dgm:spPr/>
    </dgm:pt>
    <dgm:pt modelId="{AB05D76D-6156-4435-B8C8-F2E0DB2807CB}" type="pres">
      <dgm:prSet presAssocID="{BC9404C7-9C45-41C7-A278-7711EEE516C8}" presName="FiveConn_3-4" presStyleLbl="fgAccFollowNode1" presStyleIdx="2" presStyleCnt="4">
        <dgm:presLayoutVars>
          <dgm:bulletEnabled val="1"/>
        </dgm:presLayoutVars>
      </dgm:prSet>
      <dgm:spPr/>
    </dgm:pt>
    <dgm:pt modelId="{0EAE8EC3-5FBC-43C4-999C-9E3D28DDFFC2}" type="pres">
      <dgm:prSet presAssocID="{BC9404C7-9C45-41C7-A278-7711EEE516C8}" presName="FiveConn_4-5" presStyleLbl="fgAccFollowNode1" presStyleIdx="3" presStyleCnt="4">
        <dgm:presLayoutVars>
          <dgm:bulletEnabled val="1"/>
        </dgm:presLayoutVars>
      </dgm:prSet>
      <dgm:spPr/>
    </dgm:pt>
    <dgm:pt modelId="{3B23BB20-886C-4649-8E5F-21F82C304278}" type="pres">
      <dgm:prSet presAssocID="{BC9404C7-9C45-41C7-A278-7711EEE516C8}" presName="FiveNodes_1_text" presStyleLbl="node1" presStyleIdx="4" presStyleCnt="5">
        <dgm:presLayoutVars>
          <dgm:bulletEnabled val="1"/>
        </dgm:presLayoutVars>
      </dgm:prSet>
      <dgm:spPr/>
    </dgm:pt>
    <dgm:pt modelId="{D441DAA4-B855-48A5-8881-2283FF7DAD53}" type="pres">
      <dgm:prSet presAssocID="{BC9404C7-9C45-41C7-A278-7711EEE516C8}" presName="FiveNodes_2_text" presStyleLbl="node1" presStyleIdx="4" presStyleCnt="5">
        <dgm:presLayoutVars>
          <dgm:bulletEnabled val="1"/>
        </dgm:presLayoutVars>
      </dgm:prSet>
      <dgm:spPr/>
    </dgm:pt>
    <dgm:pt modelId="{4712D08D-0399-447E-8AF1-B72DEFBCE2E2}" type="pres">
      <dgm:prSet presAssocID="{BC9404C7-9C45-41C7-A278-7711EEE516C8}" presName="FiveNodes_3_text" presStyleLbl="node1" presStyleIdx="4" presStyleCnt="5">
        <dgm:presLayoutVars>
          <dgm:bulletEnabled val="1"/>
        </dgm:presLayoutVars>
      </dgm:prSet>
      <dgm:spPr/>
    </dgm:pt>
    <dgm:pt modelId="{3E1A480E-E537-4B5C-A2DF-7A133EB07A81}" type="pres">
      <dgm:prSet presAssocID="{BC9404C7-9C45-41C7-A278-7711EEE516C8}" presName="FiveNodes_4_text" presStyleLbl="node1" presStyleIdx="4" presStyleCnt="5">
        <dgm:presLayoutVars>
          <dgm:bulletEnabled val="1"/>
        </dgm:presLayoutVars>
      </dgm:prSet>
      <dgm:spPr/>
    </dgm:pt>
    <dgm:pt modelId="{766695BA-2371-468F-84AF-50E54BEE8CA8}" type="pres">
      <dgm:prSet presAssocID="{BC9404C7-9C45-41C7-A278-7711EEE516C8}" presName="FiveNodes_5_text" presStyleLbl="node1" presStyleIdx="4" presStyleCnt="5">
        <dgm:presLayoutVars>
          <dgm:bulletEnabled val="1"/>
        </dgm:presLayoutVars>
      </dgm:prSet>
      <dgm:spPr/>
    </dgm:pt>
  </dgm:ptLst>
  <dgm:cxnLst>
    <dgm:cxn modelId="{DDE64811-A6CA-4F0A-9027-952FB2B563D3}" srcId="{BC9404C7-9C45-41C7-A278-7711EEE516C8}" destId="{B3F4FBF4-46C3-4AA2-8A42-DD1194189973}" srcOrd="2" destOrd="0" parTransId="{AC2287AC-2EF1-4153-9542-F417EBB44B5A}" sibTransId="{E974E8B0-2B15-4CF6-AA57-DA2D10E5C537}"/>
    <dgm:cxn modelId="{40BAAF1B-06F3-4D64-9512-BBE0D40CFFF7}" type="presOf" srcId="{83E789DE-40EA-456B-93F8-9A99208835CE}" destId="{006E1B71-24DE-4BE8-AD6C-3BB8CCE0A49F}" srcOrd="0" destOrd="0" presId="urn:microsoft.com/office/officeart/2005/8/layout/vProcess5"/>
    <dgm:cxn modelId="{E63AA922-227E-4283-B131-693D4469F5B7}" type="presOf" srcId="{6AB76F6B-506C-4AB8-B63A-E70E17143F80}" destId="{661E0A93-D2F4-41B2-8E35-C3A3C1CDF42D}" srcOrd="0" destOrd="0" presId="urn:microsoft.com/office/officeart/2005/8/layout/vProcess5"/>
    <dgm:cxn modelId="{4D4C7F28-9E5D-4337-923A-C79121C2E65E}" type="presOf" srcId="{30A928C0-91C7-4DD9-9953-7C818E9A1C40}" destId="{0EAE8EC3-5FBC-43C4-999C-9E3D28DDFFC2}" srcOrd="0" destOrd="0" presId="urn:microsoft.com/office/officeart/2005/8/layout/vProcess5"/>
    <dgm:cxn modelId="{8A9B1340-48E8-47CF-A070-5872743D5847}" type="presOf" srcId="{B029AAB3-E6AD-4A9B-AA78-90242D279667}" destId="{3E1A480E-E537-4B5C-A2DF-7A133EB07A81}" srcOrd="1" destOrd="0" presId="urn:microsoft.com/office/officeart/2005/8/layout/vProcess5"/>
    <dgm:cxn modelId="{B3312B5F-74A1-4B53-8D9C-EA22F041572F}" srcId="{BC9404C7-9C45-41C7-A278-7711EEE516C8}" destId="{B029AAB3-E6AD-4A9B-AA78-90242D279667}" srcOrd="3" destOrd="0" parTransId="{07EA27B5-537E-4BC2-8C40-4FC001AF2421}" sibTransId="{30A928C0-91C7-4DD9-9953-7C818E9A1C40}"/>
    <dgm:cxn modelId="{1DEC6D4E-E9AD-4F01-83E7-386379BC4B4C}" type="presOf" srcId="{E974E8B0-2B15-4CF6-AA57-DA2D10E5C537}" destId="{AB05D76D-6156-4435-B8C8-F2E0DB2807CB}" srcOrd="0" destOrd="0" presId="urn:microsoft.com/office/officeart/2005/8/layout/vProcess5"/>
    <dgm:cxn modelId="{E66D7457-6E98-4479-AC66-724769F02AFF}" type="presOf" srcId="{BC9404C7-9C45-41C7-A278-7711EEE516C8}" destId="{215D4091-E73F-4420-A77C-DF7BB2B544AD}" srcOrd="0" destOrd="0" presId="urn:microsoft.com/office/officeart/2005/8/layout/vProcess5"/>
    <dgm:cxn modelId="{57BAE189-FBCB-4D03-A347-34BDCC4A8FC1}" type="presOf" srcId="{B029AAB3-E6AD-4A9B-AA78-90242D279667}" destId="{AF60237B-6845-42D8-9D60-44CE79FF161A}" srcOrd="0" destOrd="0" presId="urn:microsoft.com/office/officeart/2005/8/layout/vProcess5"/>
    <dgm:cxn modelId="{4EEF15A7-954F-4E87-A620-E6070DD0993E}" type="presOf" srcId="{7F8A8053-46EB-4ADC-B14F-66A7E0B552B7}" destId="{7A6DF306-D28E-4D38-B8E8-CA65F72D6268}" srcOrd="0" destOrd="0" presId="urn:microsoft.com/office/officeart/2005/8/layout/vProcess5"/>
    <dgm:cxn modelId="{3C3E2AAB-EF36-4281-8D46-9A5056F9FDE6}" type="presOf" srcId="{594EC731-5487-45F0-8E16-7BFB74354D75}" destId="{9E1B9CFD-3763-4E2F-9D8E-B4688FE5D705}" srcOrd="0" destOrd="0" presId="urn:microsoft.com/office/officeart/2005/8/layout/vProcess5"/>
    <dgm:cxn modelId="{C558EFB3-6D79-48DE-B6C1-D902F230336B}" type="presOf" srcId="{6AB76F6B-506C-4AB8-B63A-E70E17143F80}" destId="{3B23BB20-886C-4649-8E5F-21F82C304278}" srcOrd="1" destOrd="0" presId="urn:microsoft.com/office/officeart/2005/8/layout/vProcess5"/>
    <dgm:cxn modelId="{F5E063C5-F751-41FA-9DA7-859792AD6143}" type="presOf" srcId="{83E789DE-40EA-456B-93F8-9A99208835CE}" destId="{766695BA-2371-468F-84AF-50E54BEE8CA8}" srcOrd="1" destOrd="0" presId="urn:microsoft.com/office/officeart/2005/8/layout/vProcess5"/>
    <dgm:cxn modelId="{F90E6CC7-F247-448F-B1AC-49A9E438041D}" srcId="{BC9404C7-9C45-41C7-A278-7711EEE516C8}" destId="{594EC731-5487-45F0-8E16-7BFB74354D75}" srcOrd="1" destOrd="0" parTransId="{41E91037-4525-4DB2-A795-BEF2E330741E}" sibTransId="{7F8A8053-46EB-4ADC-B14F-66A7E0B552B7}"/>
    <dgm:cxn modelId="{FE9D7FD7-B76D-4608-923B-8158D344EB9A}" type="presOf" srcId="{594EC731-5487-45F0-8E16-7BFB74354D75}" destId="{D441DAA4-B855-48A5-8881-2283FF7DAD53}" srcOrd="1" destOrd="0" presId="urn:microsoft.com/office/officeart/2005/8/layout/vProcess5"/>
    <dgm:cxn modelId="{A28FB3E6-FB66-419D-A402-AEE5783F4D39}" type="presOf" srcId="{BCA7B34B-9504-46B1-9940-38455FD162E4}" destId="{DD551057-58C3-43AC-A104-217E8D765BEF}" srcOrd="0" destOrd="0" presId="urn:microsoft.com/office/officeart/2005/8/layout/vProcess5"/>
    <dgm:cxn modelId="{A580C8E6-F9A2-409D-BAA0-60D642626456}" srcId="{BC9404C7-9C45-41C7-A278-7711EEE516C8}" destId="{6AB76F6B-506C-4AB8-B63A-E70E17143F80}" srcOrd="0" destOrd="0" parTransId="{6A43913F-E59E-46CD-8AED-6CC6EF95A2BE}" sibTransId="{BCA7B34B-9504-46B1-9940-38455FD162E4}"/>
    <dgm:cxn modelId="{EAADC2F3-0861-4D44-8B3A-B47062796439}" type="presOf" srcId="{B3F4FBF4-46C3-4AA2-8A42-DD1194189973}" destId="{4712D08D-0399-447E-8AF1-B72DEFBCE2E2}" srcOrd="1" destOrd="0" presId="urn:microsoft.com/office/officeart/2005/8/layout/vProcess5"/>
    <dgm:cxn modelId="{818B54F7-DCCF-49E4-B039-EFB4C97D23BB}" srcId="{BC9404C7-9C45-41C7-A278-7711EEE516C8}" destId="{83E789DE-40EA-456B-93F8-9A99208835CE}" srcOrd="4" destOrd="0" parTransId="{FEFA097A-8F26-4EBA-94F2-BAF132009CFD}" sibTransId="{99F30E88-9281-4C41-8C3F-B7348CCBECBC}"/>
    <dgm:cxn modelId="{8B8F7FFA-4685-450B-8D2B-213295E61083}" type="presOf" srcId="{B3F4FBF4-46C3-4AA2-8A42-DD1194189973}" destId="{FB9376B3-519E-4253-BE4E-07C947B3DEAA}" srcOrd="0" destOrd="0" presId="urn:microsoft.com/office/officeart/2005/8/layout/vProcess5"/>
    <dgm:cxn modelId="{BB0E8D26-AE3C-4D43-90EC-DD11BF26C8B6}" type="presParOf" srcId="{215D4091-E73F-4420-A77C-DF7BB2B544AD}" destId="{27EDE52B-5EFF-4B3C-9648-3E7278161E9F}" srcOrd="0" destOrd="0" presId="urn:microsoft.com/office/officeart/2005/8/layout/vProcess5"/>
    <dgm:cxn modelId="{0DEB3193-1AEA-4635-A765-D875EDF5E1D6}" type="presParOf" srcId="{215D4091-E73F-4420-A77C-DF7BB2B544AD}" destId="{661E0A93-D2F4-41B2-8E35-C3A3C1CDF42D}" srcOrd="1" destOrd="0" presId="urn:microsoft.com/office/officeart/2005/8/layout/vProcess5"/>
    <dgm:cxn modelId="{B1BB4531-09AE-4EEF-8A26-6D2C1C4A4910}" type="presParOf" srcId="{215D4091-E73F-4420-A77C-DF7BB2B544AD}" destId="{9E1B9CFD-3763-4E2F-9D8E-B4688FE5D705}" srcOrd="2" destOrd="0" presId="urn:microsoft.com/office/officeart/2005/8/layout/vProcess5"/>
    <dgm:cxn modelId="{124811E9-73E7-471D-9811-D8874724235B}" type="presParOf" srcId="{215D4091-E73F-4420-A77C-DF7BB2B544AD}" destId="{FB9376B3-519E-4253-BE4E-07C947B3DEAA}" srcOrd="3" destOrd="0" presId="urn:microsoft.com/office/officeart/2005/8/layout/vProcess5"/>
    <dgm:cxn modelId="{B7A021CA-8974-4EF5-96BB-130DEF2D2C04}" type="presParOf" srcId="{215D4091-E73F-4420-A77C-DF7BB2B544AD}" destId="{AF60237B-6845-42D8-9D60-44CE79FF161A}" srcOrd="4" destOrd="0" presId="urn:microsoft.com/office/officeart/2005/8/layout/vProcess5"/>
    <dgm:cxn modelId="{55140CFE-5DC4-4711-943B-ECDB93C18E8A}" type="presParOf" srcId="{215D4091-E73F-4420-A77C-DF7BB2B544AD}" destId="{006E1B71-24DE-4BE8-AD6C-3BB8CCE0A49F}" srcOrd="5" destOrd="0" presId="urn:microsoft.com/office/officeart/2005/8/layout/vProcess5"/>
    <dgm:cxn modelId="{AF24C2C6-3A49-422E-A7FB-6244E8E04D87}" type="presParOf" srcId="{215D4091-E73F-4420-A77C-DF7BB2B544AD}" destId="{DD551057-58C3-43AC-A104-217E8D765BEF}" srcOrd="6" destOrd="0" presId="urn:microsoft.com/office/officeart/2005/8/layout/vProcess5"/>
    <dgm:cxn modelId="{92701424-C467-4941-BE48-A115254FB51C}" type="presParOf" srcId="{215D4091-E73F-4420-A77C-DF7BB2B544AD}" destId="{7A6DF306-D28E-4D38-B8E8-CA65F72D6268}" srcOrd="7" destOrd="0" presId="urn:microsoft.com/office/officeart/2005/8/layout/vProcess5"/>
    <dgm:cxn modelId="{FB4BCD00-8459-435B-BE34-47691ED73CB2}" type="presParOf" srcId="{215D4091-E73F-4420-A77C-DF7BB2B544AD}" destId="{AB05D76D-6156-4435-B8C8-F2E0DB2807CB}" srcOrd="8" destOrd="0" presId="urn:microsoft.com/office/officeart/2005/8/layout/vProcess5"/>
    <dgm:cxn modelId="{0E81C77D-02F4-4E73-A952-BEB1A20DA3CA}" type="presParOf" srcId="{215D4091-E73F-4420-A77C-DF7BB2B544AD}" destId="{0EAE8EC3-5FBC-43C4-999C-9E3D28DDFFC2}" srcOrd="9" destOrd="0" presId="urn:microsoft.com/office/officeart/2005/8/layout/vProcess5"/>
    <dgm:cxn modelId="{9E42A2C0-4407-4121-A89C-85C0B8CE0B41}" type="presParOf" srcId="{215D4091-E73F-4420-A77C-DF7BB2B544AD}" destId="{3B23BB20-886C-4649-8E5F-21F82C304278}" srcOrd="10" destOrd="0" presId="urn:microsoft.com/office/officeart/2005/8/layout/vProcess5"/>
    <dgm:cxn modelId="{EB3F2F12-4371-4F9F-96A7-A52BF74EBF5F}" type="presParOf" srcId="{215D4091-E73F-4420-A77C-DF7BB2B544AD}" destId="{D441DAA4-B855-48A5-8881-2283FF7DAD53}" srcOrd="11" destOrd="0" presId="urn:microsoft.com/office/officeart/2005/8/layout/vProcess5"/>
    <dgm:cxn modelId="{C17AE10D-6724-4EF7-926A-1A49C750957C}" type="presParOf" srcId="{215D4091-E73F-4420-A77C-DF7BB2B544AD}" destId="{4712D08D-0399-447E-8AF1-B72DEFBCE2E2}" srcOrd="12" destOrd="0" presId="urn:microsoft.com/office/officeart/2005/8/layout/vProcess5"/>
    <dgm:cxn modelId="{8B1FFFD7-AD24-462B-A83E-441699DB1386}" type="presParOf" srcId="{215D4091-E73F-4420-A77C-DF7BB2B544AD}" destId="{3E1A480E-E537-4B5C-A2DF-7A133EB07A81}" srcOrd="13" destOrd="0" presId="urn:microsoft.com/office/officeart/2005/8/layout/vProcess5"/>
    <dgm:cxn modelId="{F9B29DCD-8F36-4A19-BF5A-D8A9A2FDEBD1}" type="presParOf" srcId="{215D4091-E73F-4420-A77C-DF7BB2B544AD}" destId="{766695BA-2371-468F-84AF-50E54BEE8CA8}"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F5023-E049-4D22-B295-8E0D397046EB}">
      <dsp:nvSpPr>
        <dsp:cNvPr id="0" name=""/>
        <dsp:cNvSpPr/>
      </dsp:nvSpPr>
      <dsp:spPr>
        <a:xfrm>
          <a:off x="221813" y="102"/>
          <a:ext cx="2325960" cy="139557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dirty="0"/>
            <a:t>Clean Agents</a:t>
          </a:r>
        </a:p>
      </dsp:txBody>
      <dsp:txXfrm>
        <a:off x="221813" y="102"/>
        <a:ext cx="2325960" cy="1395576"/>
      </dsp:txXfrm>
    </dsp:sp>
    <dsp:sp modelId="{93BF7452-E188-45A6-A8FF-86C4FC1F677E}">
      <dsp:nvSpPr>
        <dsp:cNvPr id="0" name=""/>
        <dsp:cNvSpPr/>
      </dsp:nvSpPr>
      <dsp:spPr>
        <a:xfrm>
          <a:off x="2780369" y="102"/>
          <a:ext cx="2325960" cy="1395576"/>
        </a:xfrm>
        <a:prstGeom prst="rect">
          <a:avLst/>
        </a:prstGeom>
        <a:gradFill rotWithShape="0">
          <a:gsLst>
            <a:gs pos="0">
              <a:schemeClr val="accent3">
                <a:hueOff val="338825"/>
                <a:satOff val="12500"/>
                <a:lumOff val="-1838"/>
                <a:alphaOff val="0"/>
                <a:satMod val="103000"/>
                <a:lumMod val="102000"/>
                <a:tint val="94000"/>
              </a:schemeClr>
            </a:gs>
            <a:gs pos="50000">
              <a:schemeClr val="accent3">
                <a:hueOff val="338825"/>
                <a:satOff val="12500"/>
                <a:lumOff val="-1838"/>
                <a:alphaOff val="0"/>
                <a:satMod val="110000"/>
                <a:lumMod val="100000"/>
                <a:shade val="100000"/>
              </a:schemeClr>
            </a:gs>
            <a:gs pos="100000">
              <a:schemeClr val="accent3">
                <a:hueOff val="338825"/>
                <a:satOff val="12500"/>
                <a:lumOff val="-183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dirty="0"/>
            <a:t>Water Mist</a:t>
          </a:r>
        </a:p>
      </dsp:txBody>
      <dsp:txXfrm>
        <a:off x="2780369" y="102"/>
        <a:ext cx="2325960" cy="1395576"/>
      </dsp:txXfrm>
    </dsp:sp>
    <dsp:sp modelId="{AA76A2C0-5DDD-44E8-B964-320B065A701E}">
      <dsp:nvSpPr>
        <dsp:cNvPr id="0" name=""/>
        <dsp:cNvSpPr/>
      </dsp:nvSpPr>
      <dsp:spPr>
        <a:xfrm>
          <a:off x="5338926" y="102"/>
          <a:ext cx="2325960" cy="1395576"/>
        </a:xfrm>
        <a:prstGeom prst="rect">
          <a:avLst/>
        </a:prstGeom>
        <a:gradFill rotWithShape="0">
          <a:gsLst>
            <a:gs pos="0">
              <a:schemeClr val="accent3">
                <a:hueOff val="677650"/>
                <a:satOff val="25000"/>
                <a:lumOff val="-3676"/>
                <a:alphaOff val="0"/>
                <a:satMod val="103000"/>
                <a:lumMod val="102000"/>
                <a:tint val="94000"/>
              </a:schemeClr>
            </a:gs>
            <a:gs pos="50000">
              <a:schemeClr val="accent3">
                <a:hueOff val="677650"/>
                <a:satOff val="25000"/>
                <a:lumOff val="-3676"/>
                <a:alphaOff val="0"/>
                <a:satMod val="110000"/>
                <a:lumMod val="100000"/>
                <a:shade val="100000"/>
              </a:schemeClr>
            </a:gs>
            <a:gs pos="100000">
              <a:schemeClr val="accent3">
                <a:hueOff val="677650"/>
                <a:satOff val="25000"/>
                <a:lumOff val="-36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dirty="0"/>
            <a:t>Carbon Dioxide</a:t>
          </a:r>
        </a:p>
      </dsp:txBody>
      <dsp:txXfrm>
        <a:off x="5338926" y="102"/>
        <a:ext cx="2325960" cy="1395576"/>
      </dsp:txXfrm>
    </dsp:sp>
    <dsp:sp modelId="{271D8D68-2578-4D01-BBA9-E1610B2B409E}">
      <dsp:nvSpPr>
        <dsp:cNvPr id="0" name=""/>
        <dsp:cNvSpPr/>
      </dsp:nvSpPr>
      <dsp:spPr>
        <a:xfrm>
          <a:off x="221813" y="1628274"/>
          <a:ext cx="2325960" cy="1395576"/>
        </a:xfrm>
        <a:prstGeom prst="rect">
          <a:avLst/>
        </a:prstGeom>
        <a:gradFill rotWithShape="0">
          <a:gsLst>
            <a:gs pos="0">
              <a:schemeClr val="accent3">
                <a:hueOff val="1016475"/>
                <a:satOff val="37500"/>
                <a:lumOff val="-5515"/>
                <a:alphaOff val="0"/>
                <a:satMod val="103000"/>
                <a:lumMod val="102000"/>
                <a:tint val="94000"/>
              </a:schemeClr>
            </a:gs>
            <a:gs pos="50000">
              <a:schemeClr val="accent3">
                <a:hueOff val="1016475"/>
                <a:satOff val="37500"/>
                <a:lumOff val="-5515"/>
                <a:alphaOff val="0"/>
                <a:satMod val="110000"/>
                <a:lumMod val="100000"/>
                <a:shade val="100000"/>
              </a:schemeClr>
            </a:gs>
            <a:gs pos="100000">
              <a:schemeClr val="accent3">
                <a:hueOff val="1016475"/>
                <a:satOff val="37500"/>
                <a:lumOff val="-551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dirty="0"/>
            <a:t>Dry Chemical</a:t>
          </a:r>
        </a:p>
      </dsp:txBody>
      <dsp:txXfrm>
        <a:off x="221813" y="1628274"/>
        <a:ext cx="2325960" cy="1395576"/>
      </dsp:txXfrm>
    </dsp:sp>
    <dsp:sp modelId="{5C102E8B-5CD3-4248-9F72-F51DF7B37C9C}">
      <dsp:nvSpPr>
        <dsp:cNvPr id="0" name=""/>
        <dsp:cNvSpPr/>
      </dsp:nvSpPr>
      <dsp:spPr>
        <a:xfrm>
          <a:off x="2780369" y="1628274"/>
          <a:ext cx="2325960" cy="1395576"/>
        </a:xfrm>
        <a:prstGeom prst="rect">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dirty="0"/>
            <a:t>Foam Systems</a:t>
          </a:r>
        </a:p>
      </dsp:txBody>
      <dsp:txXfrm>
        <a:off x="2780369" y="1628274"/>
        <a:ext cx="2325960" cy="1395576"/>
      </dsp:txXfrm>
    </dsp:sp>
    <dsp:sp modelId="{7C53F387-F9D4-4C4A-AC6B-7C578D97C38D}">
      <dsp:nvSpPr>
        <dsp:cNvPr id="0" name=""/>
        <dsp:cNvSpPr/>
      </dsp:nvSpPr>
      <dsp:spPr>
        <a:xfrm>
          <a:off x="5338926" y="1628274"/>
          <a:ext cx="2325960" cy="1395576"/>
        </a:xfrm>
        <a:prstGeom prst="rect">
          <a:avLst/>
        </a:prstGeom>
        <a:gradFill rotWithShape="0">
          <a:gsLst>
            <a:gs pos="0">
              <a:schemeClr val="accent3">
                <a:hueOff val="1694124"/>
                <a:satOff val="62500"/>
                <a:lumOff val="-9191"/>
                <a:alphaOff val="0"/>
                <a:satMod val="103000"/>
                <a:lumMod val="102000"/>
                <a:tint val="94000"/>
              </a:schemeClr>
            </a:gs>
            <a:gs pos="50000">
              <a:schemeClr val="accent3">
                <a:hueOff val="1694124"/>
                <a:satOff val="62500"/>
                <a:lumOff val="-9191"/>
                <a:alphaOff val="0"/>
                <a:satMod val="110000"/>
                <a:lumMod val="100000"/>
                <a:shade val="100000"/>
              </a:schemeClr>
            </a:gs>
            <a:gs pos="100000">
              <a:schemeClr val="accent3">
                <a:hueOff val="1694124"/>
                <a:satOff val="62500"/>
                <a:lumOff val="-919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dirty="0"/>
            <a:t>Preaction Sprinkler </a:t>
          </a:r>
        </a:p>
      </dsp:txBody>
      <dsp:txXfrm>
        <a:off x="5338926" y="1628274"/>
        <a:ext cx="2325960" cy="1395576"/>
      </dsp:txXfrm>
    </dsp:sp>
    <dsp:sp modelId="{6706571C-8341-4B92-ADEF-8E9EB580D84B}">
      <dsp:nvSpPr>
        <dsp:cNvPr id="0" name=""/>
        <dsp:cNvSpPr/>
      </dsp:nvSpPr>
      <dsp:spPr>
        <a:xfrm>
          <a:off x="221813" y="3256447"/>
          <a:ext cx="2325960" cy="1395576"/>
        </a:xfrm>
        <a:prstGeom prst="rect">
          <a:avLst/>
        </a:prstGeom>
        <a:gradFill rotWithShape="0">
          <a:gsLst>
            <a:gs pos="0">
              <a:schemeClr val="accent3">
                <a:hueOff val="2032949"/>
                <a:satOff val="75000"/>
                <a:lumOff val="-11029"/>
                <a:alphaOff val="0"/>
                <a:satMod val="103000"/>
                <a:lumMod val="102000"/>
                <a:tint val="94000"/>
              </a:schemeClr>
            </a:gs>
            <a:gs pos="50000">
              <a:schemeClr val="accent3">
                <a:hueOff val="2032949"/>
                <a:satOff val="75000"/>
                <a:lumOff val="-11029"/>
                <a:alphaOff val="0"/>
                <a:satMod val="110000"/>
                <a:lumMod val="100000"/>
                <a:shade val="100000"/>
              </a:schemeClr>
            </a:gs>
            <a:gs pos="100000">
              <a:schemeClr val="accent3">
                <a:hueOff val="2032949"/>
                <a:satOff val="75000"/>
                <a:lumOff val="-1102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dirty="0"/>
            <a:t>Water Spray/Deluge</a:t>
          </a:r>
        </a:p>
      </dsp:txBody>
      <dsp:txXfrm>
        <a:off x="221813" y="3256447"/>
        <a:ext cx="2325960" cy="1395576"/>
      </dsp:txXfrm>
    </dsp:sp>
    <dsp:sp modelId="{A9F729DD-B5A0-4935-AD8F-4A588764350A}">
      <dsp:nvSpPr>
        <dsp:cNvPr id="0" name=""/>
        <dsp:cNvSpPr/>
      </dsp:nvSpPr>
      <dsp:spPr>
        <a:xfrm>
          <a:off x="2780369" y="3256447"/>
          <a:ext cx="2325960" cy="1395576"/>
        </a:xfrm>
        <a:prstGeom prst="rect">
          <a:avLst/>
        </a:prstGeom>
        <a:gradFill rotWithShape="0">
          <a:gsLst>
            <a:gs pos="0">
              <a:schemeClr val="accent3">
                <a:hueOff val="2371774"/>
                <a:satOff val="87500"/>
                <a:lumOff val="-12868"/>
                <a:alphaOff val="0"/>
                <a:satMod val="103000"/>
                <a:lumMod val="102000"/>
                <a:tint val="94000"/>
              </a:schemeClr>
            </a:gs>
            <a:gs pos="50000">
              <a:schemeClr val="accent3">
                <a:hueOff val="2371774"/>
                <a:satOff val="87500"/>
                <a:lumOff val="-12868"/>
                <a:alphaOff val="0"/>
                <a:satMod val="110000"/>
                <a:lumMod val="100000"/>
                <a:shade val="100000"/>
              </a:schemeClr>
            </a:gs>
            <a:gs pos="100000">
              <a:schemeClr val="accent3">
                <a:hueOff val="2371774"/>
                <a:satOff val="87500"/>
                <a:lumOff val="-1286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dirty="0"/>
            <a:t>Hybrid Systems</a:t>
          </a:r>
        </a:p>
      </dsp:txBody>
      <dsp:txXfrm>
        <a:off x="2780369" y="3256447"/>
        <a:ext cx="2325960" cy="1395576"/>
      </dsp:txXfrm>
    </dsp:sp>
    <dsp:sp modelId="{E4680BF5-CE36-415A-8FF4-28D2B12937C3}">
      <dsp:nvSpPr>
        <dsp:cNvPr id="0" name=""/>
        <dsp:cNvSpPr/>
      </dsp:nvSpPr>
      <dsp:spPr>
        <a:xfrm>
          <a:off x="5338926" y="3256447"/>
          <a:ext cx="2325960" cy="1395576"/>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dirty="0"/>
            <a:t>Encapsulators</a:t>
          </a:r>
        </a:p>
      </dsp:txBody>
      <dsp:txXfrm>
        <a:off x="5338926" y="3256447"/>
        <a:ext cx="2325960" cy="13955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E0A93-D2F4-41B2-8E35-C3A3C1CDF42D}">
      <dsp:nvSpPr>
        <dsp:cNvPr id="0" name=""/>
        <dsp:cNvSpPr/>
      </dsp:nvSpPr>
      <dsp:spPr>
        <a:xfrm>
          <a:off x="0" y="0"/>
          <a:ext cx="6072759" cy="837382"/>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t>Battery Failure and Battery Damage</a:t>
          </a:r>
        </a:p>
      </dsp:txBody>
      <dsp:txXfrm>
        <a:off x="24526" y="24526"/>
        <a:ext cx="5071184" cy="788330"/>
      </dsp:txXfrm>
    </dsp:sp>
    <dsp:sp modelId="{9E1B9CFD-3763-4E2F-9D8E-B4688FE5D705}">
      <dsp:nvSpPr>
        <dsp:cNvPr id="0" name=""/>
        <dsp:cNvSpPr/>
      </dsp:nvSpPr>
      <dsp:spPr>
        <a:xfrm>
          <a:off x="453485" y="953685"/>
          <a:ext cx="6072759" cy="837382"/>
        </a:xfrm>
        <a:prstGeom prst="roundRect">
          <a:avLst>
            <a:gd name="adj" fmla="val 10000"/>
          </a:avLst>
        </a:prstGeom>
        <a:gradFill rotWithShape="0">
          <a:gsLst>
            <a:gs pos="0">
              <a:schemeClr val="accent4">
                <a:hueOff val="2598923"/>
                <a:satOff val="-11992"/>
                <a:lumOff val="441"/>
                <a:alphaOff val="0"/>
                <a:lumMod val="110000"/>
                <a:satMod val="105000"/>
                <a:tint val="67000"/>
              </a:schemeClr>
            </a:gs>
            <a:gs pos="50000">
              <a:schemeClr val="accent4">
                <a:hueOff val="2598923"/>
                <a:satOff val="-11992"/>
                <a:lumOff val="441"/>
                <a:alphaOff val="0"/>
                <a:lumMod val="105000"/>
                <a:satMod val="103000"/>
                <a:tint val="73000"/>
              </a:schemeClr>
            </a:gs>
            <a:gs pos="100000">
              <a:schemeClr val="accent4">
                <a:hueOff val="2598923"/>
                <a:satOff val="-11992"/>
                <a:lumOff val="44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t>Thermal Runaway</a:t>
          </a:r>
        </a:p>
      </dsp:txBody>
      <dsp:txXfrm>
        <a:off x="478011" y="978211"/>
        <a:ext cx="5025923" cy="788330"/>
      </dsp:txXfrm>
    </dsp:sp>
    <dsp:sp modelId="{FB9376B3-519E-4253-BE4E-07C947B3DEAA}">
      <dsp:nvSpPr>
        <dsp:cNvPr id="0" name=""/>
        <dsp:cNvSpPr/>
      </dsp:nvSpPr>
      <dsp:spPr>
        <a:xfrm>
          <a:off x="906970" y="1907371"/>
          <a:ext cx="6072759" cy="837382"/>
        </a:xfrm>
        <a:prstGeom prst="roundRect">
          <a:avLst>
            <a:gd name="adj" fmla="val 1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t>Off-Gassing of Electrolyte</a:t>
          </a:r>
        </a:p>
      </dsp:txBody>
      <dsp:txXfrm>
        <a:off x="931496" y="1931897"/>
        <a:ext cx="5025923" cy="788330"/>
      </dsp:txXfrm>
    </dsp:sp>
    <dsp:sp modelId="{AF60237B-6845-42D8-9D60-44CE79FF161A}">
      <dsp:nvSpPr>
        <dsp:cNvPr id="0" name=""/>
        <dsp:cNvSpPr/>
      </dsp:nvSpPr>
      <dsp:spPr>
        <a:xfrm>
          <a:off x="1353411" y="2861057"/>
          <a:ext cx="6072759" cy="837382"/>
        </a:xfrm>
        <a:prstGeom prst="roundRect">
          <a:avLst>
            <a:gd name="adj" fmla="val 10000"/>
          </a:avLst>
        </a:prstGeom>
        <a:gradFill rotWithShape="0">
          <a:gsLst>
            <a:gs pos="0">
              <a:schemeClr val="accent4">
                <a:hueOff val="7796769"/>
                <a:satOff val="-35976"/>
                <a:lumOff val="1324"/>
                <a:alphaOff val="0"/>
                <a:lumMod val="110000"/>
                <a:satMod val="105000"/>
                <a:tint val="67000"/>
              </a:schemeClr>
            </a:gs>
            <a:gs pos="50000">
              <a:schemeClr val="accent4">
                <a:hueOff val="7796769"/>
                <a:satOff val="-35976"/>
                <a:lumOff val="1324"/>
                <a:alphaOff val="0"/>
                <a:lumMod val="105000"/>
                <a:satMod val="103000"/>
                <a:tint val="73000"/>
              </a:schemeClr>
            </a:gs>
            <a:gs pos="100000">
              <a:schemeClr val="accent4">
                <a:hueOff val="7796769"/>
                <a:satOff val="-35976"/>
                <a:lumOff val="132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t>Battery Fire – Single Cell</a:t>
          </a:r>
        </a:p>
      </dsp:txBody>
      <dsp:txXfrm>
        <a:off x="1377937" y="2885583"/>
        <a:ext cx="5025923" cy="788330"/>
      </dsp:txXfrm>
    </dsp:sp>
    <dsp:sp modelId="{006E1B71-24DE-4BE8-AD6C-3BB8CCE0A49F}">
      <dsp:nvSpPr>
        <dsp:cNvPr id="0" name=""/>
        <dsp:cNvSpPr/>
      </dsp:nvSpPr>
      <dsp:spPr>
        <a:xfrm>
          <a:off x="1813940" y="3814743"/>
          <a:ext cx="6072759" cy="837382"/>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t>Catastrophic Explosion and Fire – Multiple Cells</a:t>
          </a:r>
        </a:p>
      </dsp:txBody>
      <dsp:txXfrm>
        <a:off x="1838466" y="3839269"/>
        <a:ext cx="5025923" cy="788330"/>
      </dsp:txXfrm>
    </dsp:sp>
    <dsp:sp modelId="{DD551057-58C3-43AC-A104-217E8D765BEF}">
      <dsp:nvSpPr>
        <dsp:cNvPr id="0" name=""/>
        <dsp:cNvSpPr/>
      </dsp:nvSpPr>
      <dsp:spPr>
        <a:xfrm>
          <a:off x="5528460" y="611754"/>
          <a:ext cx="544298" cy="544298"/>
        </a:xfrm>
        <a:prstGeom prst="downArrow">
          <a:avLst>
            <a:gd name="adj1" fmla="val 55000"/>
            <a:gd name="adj2" fmla="val 45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5650927" y="611754"/>
        <a:ext cx="299364" cy="409584"/>
      </dsp:txXfrm>
    </dsp:sp>
    <dsp:sp modelId="{7A6DF306-D28E-4D38-B8E8-CA65F72D6268}">
      <dsp:nvSpPr>
        <dsp:cNvPr id="0" name=""/>
        <dsp:cNvSpPr/>
      </dsp:nvSpPr>
      <dsp:spPr>
        <a:xfrm>
          <a:off x="5981945" y="1565440"/>
          <a:ext cx="544298" cy="544298"/>
        </a:xfrm>
        <a:prstGeom prst="downArrow">
          <a:avLst>
            <a:gd name="adj1" fmla="val 55000"/>
            <a:gd name="adj2" fmla="val 45000"/>
          </a:avLst>
        </a:prstGeom>
        <a:solidFill>
          <a:schemeClr val="accent4">
            <a:tint val="40000"/>
            <a:alpha val="90000"/>
            <a:hueOff val="3837973"/>
            <a:satOff val="-20420"/>
            <a:lumOff val="-1163"/>
            <a:alphaOff val="0"/>
          </a:schemeClr>
        </a:solidFill>
        <a:ln w="6350" cap="flat" cmpd="sng" algn="ctr">
          <a:solidFill>
            <a:schemeClr val="accent4">
              <a:tint val="40000"/>
              <a:alpha val="90000"/>
              <a:hueOff val="3837973"/>
              <a:satOff val="-20420"/>
              <a:lumOff val="-116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6104412" y="1565440"/>
        <a:ext cx="299364" cy="409584"/>
      </dsp:txXfrm>
    </dsp:sp>
    <dsp:sp modelId="{AB05D76D-6156-4435-B8C8-F2E0DB2807CB}">
      <dsp:nvSpPr>
        <dsp:cNvPr id="0" name=""/>
        <dsp:cNvSpPr/>
      </dsp:nvSpPr>
      <dsp:spPr>
        <a:xfrm>
          <a:off x="6435430" y="2505169"/>
          <a:ext cx="544298" cy="544298"/>
        </a:xfrm>
        <a:prstGeom prst="downArrow">
          <a:avLst>
            <a:gd name="adj1" fmla="val 55000"/>
            <a:gd name="adj2" fmla="val 45000"/>
          </a:avLst>
        </a:prstGeom>
        <a:solidFill>
          <a:schemeClr val="accent4">
            <a:tint val="40000"/>
            <a:alpha val="90000"/>
            <a:hueOff val="7675946"/>
            <a:satOff val="-40841"/>
            <a:lumOff val="-2327"/>
            <a:alphaOff val="0"/>
          </a:schemeClr>
        </a:solidFill>
        <a:ln w="6350" cap="flat" cmpd="sng" algn="ctr">
          <a:solidFill>
            <a:schemeClr val="accent4">
              <a:tint val="40000"/>
              <a:alpha val="90000"/>
              <a:hueOff val="7675946"/>
              <a:satOff val="-40841"/>
              <a:lumOff val="-232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6557897" y="2505169"/>
        <a:ext cx="299364" cy="409584"/>
      </dsp:txXfrm>
    </dsp:sp>
    <dsp:sp modelId="{0EAE8EC3-5FBC-43C4-999C-9E3D28DDFFC2}">
      <dsp:nvSpPr>
        <dsp:cNvPr id="0" name=""/>
        <dsp:cNvSpPr/>
      </dsp:nvSpPr>
      <dsp:spPr>
        <a:xfrm>
          <a:off x="6888916" y="3468159"/>
          <a:ext cx="544298" cy="544298"/>
        </a:xfrm>
        <a:prstGeom prst="downArrow">
          <a:avLst>
            <a:gd name="adj1" fmla="val 55000"/>
            <a:gd name="adj2" fmla="val 45000"/>
          </a:avLst>
        </a:prstGeom>
        <a:solidFill>
          <a:schemeClr val="accent4">
            <a:tint val="40000"/>
            <a:alpha val="90000"/>
            <a:hueOff val="11513918"/>
            <a:satOff val="-61261"/>
            <a:lumOff val="-3490"/>
            <a:alphaOff val="0"/>
          </a:schemeClr>
        </a:solidFill>
        <a:ln w="6350" cap="flat" cmpd="sng" algn="ctr">
          <a:solidFill>
            <a:schemeClr val="accent4">
              <a:tint val="40000"/>
              <a:alpha val="90000"/>
              <a:hueOff val="11513918"/>
              <a:satOff val="-61261"/>
              <a:lumOff val="-349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7011383" y="3468159"/>
        <a:ext cx="299364" cy="40958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7F469E-1801-4457-9D91-1026962C2C44}" type="datetimeFigureOut">
              <a:rPr lang="en-US" smtClean="0"/>
              <a:t>3/11/2019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F0933-33CF-4B91-9C52-C1FC638D410D}" type="slidenum">
              <a:rPr lang="en-US" smtClean="0"/>
              <a:t>‹#›</a:t>
            </a:fld>
            <a:endParaRPr lang="en-US" dirty="0"/>
          </a:p>
        </p:txBody>
      </p:sp>
    </p:spTree>
    <p:extLst>
      <p:ext uri="{BB962C8B-B14F-4D97-AF65-F5344CB8AC3E}">
        <p14:creationId xmlns:p14="http://schemas.microsoft.com/office/powerpoint/2010/main" val="2738676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Interruption</a:t>
            </a:r>
            <a:r>
              <a:rPr lang="en-US" baseline="0" dirty="0"/>
              <a:t> causes negative impact on conducting your business</a:t>
            </a:r>
          </a:p>
          <a:p>
            <a:pPr marL="171450" indent="-171450">
              <a:buFontTx/>
              <a:buChar char="-"/>
            </a:pPr>
            <a:r>
              <a:rPr lang="en-US" baseline="0" dirty="0"/>
              <a:t>Loss of revenue</a:t>
            </a:r>
          </a:p>
          <a:p>
            <a:pPr marL="171450" indent="-171450">
              <a:buFontTx/>
              <a:buChar char="-"/>
            </a:pPr>
            <a:r>
              <a:rPr lang="en-US" baseline="0" dirty="0"/>
              <a:t>Loss of service</a:t>
            </a:r>
          </a:p>
          <a:p>
            <a:pPr marL="171450" indent="-171450">
              <a:buFontTx/>
              <a:buChar char="-"/>
            </a:pPr>
            <a:r>
              <a:rPr lang="en-US" baseline="0" dirty="0"/>
              <a:t>Risk legal or regulatory compliance</a:t>
            </a:r>
          </a:p>
          <a:p>
            <a:pPr marL="171450" indent="-171450">
              <a:buFontTx/>
              <a:buChar char="-"/>
            </a:pPr>
            <a:r>
              <a:rPr lang="en-US" baseline="0" dirty="0"/>
              <a:t>Jeopardize health or </a:t>
            </a:r>
          </a:p>
          <a:p>
            <a:pPr marL="171450" indent="-171450">
              <a:buFontTx/>
              <a:buChar char="-"/>
            </a:pPr>
            <a:r>
              <a:rPr lang="en-US" baseline="0" dirty="0"/>
              <a:t>Produce a loss of life</a:t>
            </a:r>
          </a:p>
          <a:p>
            <a:pPr marL="171450" indent="-171450">
              <a:buFontTx/>
              <a:buChar char="-"/>
            </a:pPr>
            <a:endParaRPr lang="en-US" dirty="0"/>
          </a:p>
          <a:p>
            <a:pPr marL="0" indent="0">
              <a:buFontTx/>
              <a:buNone/>
            </a:pPr>
            <a:endParaRPr lang="en-US" dirty="0"/>
          </a:p>
        </p:txBody>
      </p:sp>
      <p:sp>
        <p:nvSpPr>
          <p:cNvPr id="4" name="Slide Number Placeholder 3"/>
          <p:cNvSpPr>
            <a:spLocks noGrp="1"/>
          </p:cNvSpPr>
          <p:nvPr>
            <p:ph type="sldNum" sz="quarter" idx="10"/>
          </p:nvPr>
        </p:nvSpPr>
        <p:spPr/>
        <p:txBody>
          <a:bodyPr/>
          <a:lstStyle/>
          <a:p>
            <a:fld id="{57CF0933-33CF-4B91-9C52-C1FC638D410D}" type="slidenum">
              <a:rPr lang="en-US" smtClean="0"/>
              <a:t>2</a:t>
            </a:fld>
            <a:endParaRPr lang="en-US" dirty="0"/>
          </a:p>
        </p:txBody>
      </p:sp>
    </p:spTree>
    <p:extLst>
      <p:ext uri="{BB962C8B-B14F-4D97-AF65-F5344CB8AC3E}">
        <p14:creationId xmlns:p14="http://schemas.microsoft.com/office/powerpoint/2010/main" val="959127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Affected the College of Earth, Ocean and Atmospheric Sciences</a:t>
            </a:r>
          </a:p>
          <a:p>
            <a:r>
              <a:rPr lang="en-US" dirty="0"/>
              <a:t>Affected</a:t>
            </a:r>
            <a:r>
              <a:rPr lang="en-US" baseline="0" dirty="0"/>
              <a:t> a quarter of all faculty research</a:t>
            </a:r>
          </a:p>
          <a:p>
            <a:r>
              <a:rPr lang="en-US" baseline="0" dirty="0"/>
              <a:t>Two months later (as of January 2019) they were still evaluating the impact on research</a:t>
            </a:r>
          </a:p>
        </p:txBody>
      </p:sp>
      <p:sp>
        <p:nvSpPr>
          <p:cNvPr id="4" name="Slide Number Placeholder 3"/>
          <p:cNvSpPr>
            <a:spLocks noGrp="1"/>
          </p:cNvSpPr>
          <p:nvPr>
            <p:ph type="sldNum" sz="quarter" idx="10"/>
          </p:nvPr>
        </p:nvSpPr>
        <p:spPr/>
        <p:txBody>
          <a:bodyPr/>
          <a:lstStyle/>
          <a:p>
            <a:fld id="{57CF0933-33CF-4B91-9C52-C1FC638D410D}" type="slidenum">
              <a:rPr lang="en-US" smtClean="0"/>
              <a:t>15</a:t>
            </a:fld>
            <a:endParaRPr lang="en-US" dirty="0"/>
          </a:p>
        </p:txBody>
      </p:sp>
    </p:spTree>
    <p:extLst>
      <p:ext uri="{BB962C8B-B14F-4D97-AF65-F5344CB8AC3E}">
        <p14:creationId xmlns:p14="http://schemas.microsoft.com/office/powerpoint/2010/main" val="874407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0933-33CF-4B91-9C52-C1FC638D410D}" type="slidenum">
              <a:rPr lang="en-US" smtClean="0"/>
              <a:t>16</a:t>
            </a:fld>
            <a:endParaRPr lang="en-US" dirty="0"/>
          </a:p>
        </p:txBody>
      </p:sp>
    </p:spTree>
    <p:extLst>
      <p:ext uri="{BB962C8B-B14F-4D97-AF65-F5344CB8AC3E}">
        <p14:creationId xmlns:p14="http://schemas.microsoft.com/office/powerpoint/2010/main" val="1558093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2575" indent="-282575">
              <a:spcBef>
                <a:spcPts val="588"/>
              </a:spcBef>
              <a:spcAft>
                <a:spcPts val="588"/>
              </a:spcAft>
              <a:buClr>
                <a:srgbClr val="960000"/>
              </a:buClr>
              <a:buFont typeface="Wingdings" pitchFamily="2" charset="2"/>
              <a:buChar char="§"/>
            </a:pPr>
            <a:r>
              <a:rPr lang="en-US" altLang="en-US" sz="1100" dirty="0"/>
              <a:t>Fire progression is generally comprised of four stages, which include the Incipient, Growth, Fully Developed and Decay stages:</a:t>
            </a:r>
          </a:p>
          <a:p>
            <a:pPr marL="495300" lvl="1" indent="-227013">
              <a:spcBef>
                <a:spcPct val="0"/>
              </a:spcBef>
              <a:spcAft>
                <a:spcPts val="1163"/>
              </a:spcAft>
              <a:buClr>
                <a:srgbClr val="9A1920"/>
              </a:buClr>
              <a:buFontTx/>
              <a:buChar char="-"/>
            </a:pPr>
            <a:r>
              <a:rPr lang="en-US" altLang="en-US" sz="1100" dirty="0"/>
              <a:t>The incipient stage, which quite frequently could be the progression of equipment or component degradation or failure, overheating of cabling and similar such events, in some cases could occur over the course of hours or even days before the outbreak of flame ignites.  Smoke development in this stage is generally not visible to the human eye, has considerably low heat release rates being extremely buoyant with migration easily influenced by air currents. </a:t>
            </a:r>
          </a:p>
          <a:p>
            <a:pPr marL="495300" lvl="1" indent="-227013">
              <a:spcBef>
                <a:spcPct val="0"/>
              </a:spcBef>
              <a:spcAft>
                <a:spcPts val="1163"/>
              </a:spcAft>
              <a:buClr>
                <a:srgbClr val="9A1920"/>
              </a:buClr>
              <a:buFontTx/>
              <a:buChar char="-"/>
            </a:pPr>
            <a:r>
              <a:rPr lang="en-US" altLang="en-US" sz="1100" dirty="0"/>
              <a:t>Following the Incipient stage is the Growth stage, which could be expected to increase quite rapidly leading to the Fully Developed stage. </a:t>
            </a:r>
          </a:p>
          <a:p>
            <a:pPr marL="495300" lvl="1" indent="-227013">
              <a:spcBef>
                <a:spcPct val="0"/>
              </a:spcBef>
              <a:spcAft>
                <a:spcPts val="1163"/>
              </a:spcAft>
              <a:buClr>
                <a:srgbClr val="9A1920"/>
              </a:buClr>
              <a:buFontTx/>
              <a:buChar char="-"/>
            </a:pPr>
            <a:r>
              <a:rPr lang="en-US" altLang="en-US" sz="1100" dirty="0"/>
              <a:t>As fires grow in size the energy release rate increases to peak value and once fully developed, fighting fires becomes significantly more difficult and the consequences potentially much more severe.</a:t>
            </a:r>
          </a:p>
          <a:p>
            <a:pPr marL="282575" indent="-282575">
              <a:spcBef>
                <a:spcPts val="588"/>
              </a:spcBef>
              <a:spcAft>
                <a:spcPts val="588"/>
              </a:spcAft>
              <a:buClr>
                <a:srgbClr val="960000"/>
              </a:buClr>
            </a:pPr>
            <a:endParaRPr lang="en-US" altLang="en-US" sz="1100" dirty="0"/>
          </a:p>
          <a:p>
            <a:pPr marL="282575" indent="-282575">
              <a:spcBef>
                <a:spcPts val="588"/>
              </a:spcBef>
              <a:spcAft>
                <a:spcPts val="588"/>
              </a:spcAft>
              <a:buClr>
                <a:srgbClr val="960000"/>
              </a:buClr>
              <a:buFont typeface="Wingdings" pitchFamily="2" charset="2"/>
              <a:buChar char="§"/>
            </a:pPr>
            <a:r>
              <a:rPr lang="en-US" altLang="en-US" sz="1100" dirty="0"/>
              <a:t>Smoke detection categories will be related to how far an event develops before it is detected. </a:t>
            </a:r>
          </a:p>
          <a:p>
            <a:endParaRPr lang="en-US" dirty="0"/>
          </a:p>
        </p:txBody>
      </p:sp>
      <p:sp>
        <p:nvSpPr>
          <p:cNvPr id="4" name="Slide Number Placeholder 3"/>
          <p:cNvSpPr>
            <a:spLocks noGrp="1"/>
          </p:cNvSpPr>
          <p:nvPr>
            <p:ph type="sldNum" sz="quarter" idx="10"/>
          </p:nvPr>
        </p:nvSpPr>
        <p:spPr/>
        <p:txBody>
          <a:bodyPr/>
          <a:lstStyle/>
          <a:p>
            <a:pPr>
              <a:defRPr/>
            </a:pPr>
            <a:fld id="{A90755B7-2DFC-43BC-A48A-89E0D42647A3}" type="slidenum">
              <a:rPr lang="en-US" smtClean="0"/>
              <a:pPr>
                <a:defRPr/>
              </a:pPr>
              <a:t>21</a:t>
            </a:fld>
            <a:endParaRPr lang="en-US" dirty="0"/>
          </a:p>
        </p:txBody>
      </p:sp>
    </p:spTree>
    <p:extLst>
      <p:ext uri="{BB962C8B-B14F-4D97-AF65-F5344CB8AC3E}">
        <p14:creationId xmlns:p14="http://schemas.microsoft.com/office/powerpoint/2010/main" val="2825152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r>
              <a:rPr lang="en-US" dirty="0"/>
              <a:t>Once the fire department shows up, there incident can often become a runaway</a:t>
            </a:r>
            <a:r>
              <a:rPr lang="en-US" baseline="0" dirty="0"/>
              <a:t> train.  In many cases, you will lose control of your building to them.  </a:t>
            </a:r>
            <a:endParaRPr lang="en-US" dirty="0"/>
          </a:p>
        </p:txBody>
      </p:sp>
      <p:sp>
        <p:nvSpPr>
          <p:cNvPr id="4" name="Slide Number Placeholder 3"/>
          <p:cNvSpPr>
            <a:spLocks noGrp="1"/>
          </p:cNvSpPr>
          <p:nvPr>
            <p:ph type="sldNum" sz="quarter" idx="5"/>
          </p:nvPr>
        </p:nvSpPr>
        <p:spPr/>
        <p:txBody>
          <a:bodyPr/>
          <a:lstStyle/>
          <a:p>
            <a:pPr>
              <a:defRPr/>
            </a:pPr>
            <a:fld id="{89A371FA-57D4-4211-931D-07CEF03EA5DF}" type="slidenum">
              <a:rPr lang="en-US" smtClean="0"/>
              <a:pPr>
                <a:defRPr/>
              </a:pPr>
              <a:t>22</a:t>
            </a:fld>
            <a:endParaRPr lang="en-US" dirty="0"/>
          </a:p>
        </p:txBody>
      </p:sp>
    </p:spTree>
    <p:extLst>
      <p:ext uri="{BB962C8B-B14F-4D97-AF65-F5344CB8AC3E}">
        <p14:creationId xmlns:p14="http://schemas.microsoft.com/office/powerpoint/2010/main" val="2019898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FLIR</a:t>
            </a:r>
            <a:r>
              <a:rPr lang="en-US" baseline="0" dirty="0"/>
              <a:t> One for iPhone or Android $250 – Consumer grade thermal imaging</a:t>
            </a:r>
            <a:endParaRPr lang="en-US" dirty="0"/>
          </a:p>
        </p:txBody>
      </p:sp>
      <p:sp>
        <p:nvSpPr>
          <p:cNvPr id="4" name="Slide Number Placeholder 3"/>
          <p:cNvSpPr>
            <a:spLocks noGrp="1"/>
          </p:cNvSpPr>
          <p:nvPr>
            <p:ph type="sldNum" sz="quarter" idx="10"/>
          </p:nvPr>
        </p:nvSpPr>
        <p:spPr/>
        <p:txBody>
          <a:bodyPr/>
          <a:lstStyle/>
          <a:p>
            <a:pPr>
              <a:defRPr/>
            </a:pPr>
            <a:fld id="{A90755B7-2DFC-43BC-A48A-89E0D42647A3}" type="slidenum">
              <a:rPr lang="en-US" smtClean="0"/>
              <a:pPr>
                <a:defRPr/>
              </a:pPr>
              <a:t>23</a:t>
            </a:fld>
            <a:endParaRPr lang="en-US" dirty="0"/>
          </a:p>
        </p:txBody>
      </p:sp>
    </p:spTree>
    <p:extLst>
      <p:ext uri="{BB962C8B-B14F-4D97-AF65-F5344CB8AC3E}">
        <p14:creationId xmlns:p14="http://schemas.microsoft.com/office/powerpoint/2010/main" val="3150041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CE20B93A-FF75-4F7E-B8C6-0D769502F669}" type="slidenum">
              <a:rPr lang="en-US" smtClean="0"/>
              <a:pPr>
                <a:defRPr/>
              </a:pPr>
              <a:t>24</a:t>
            </a:fld>
            <a:endParaRPr lang="en-US" dirty="0"/>
          </a:p>
        </p:txBody>
      </p:sp>
    </p:spTree>
    <p:extLst>
      <p:ext uri="{BB962C8B-B14F-4D97-AF65-F5344CB8AC3E}">
        <p14:creationId xmlns:p14="http://schemas.microsoft.com/office/powerpoint/2010/main" val="3017820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0933-33CF-4B91-9C52-C1FC638D410D}" type="slidenum">
              <a:rPr lang="en-US" smtClean="0"/>
              <a:t>26</a:t>
            </a:fld>
            <a:endParaRPr lang="en-US" dirty="0"/>
          </a:p>
        </p:txBody>
      </p:sp>
    </p:spTree>
    <p:extLst>
      <p:ext uri="{BB962C8B-B14F-4D97-AF65-F5344CB8AC3E}">
        <p14:creationId xmlns:p14="http://schemas.microsoft.com/office/powerpoint/2010/main" val="2782003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369D33D7-5692-4B52-814D-9F18B91C13B9}" type="slidenum">
              <a:rPr lang="en-US" smtClean="0"/>
              <a:pPr>
                <a:defRPr/>
              </a:pPr>
              <a:t>38</a:t>
            </a:fld>
            <a:endParaRPr lang="en-US" dirty="0"/>
          </a:p>
        </p:txBody>
      </p:sp>
    </p:spTree>
    <p:extLst>
      <p:ext uri="{BB962C8B-B14F-4D97-AF65-F5344CB8AC3E}">
        <p14:creationId xmlns:p14="http://schemas.microsoft.com/office/powerpoint/2010/main" val="997515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2575" indent="-282575">
              <a:spcBef>
                <a:spcPts val="588"/>
              </a:spcBef>
              <a:spcAft>
                <a:spcPts val="588"/>
              </a:spcAft>
              <a:buClr>
                <a:srgbClr val="960000"/>
              </a:buClr>
              <a:buFont typeface="Wingdings" pitchFamily="2" charset="2"/>
              <a:buChar char="§"/>
            </a:pPr>
            <a:r>
              <a:rPr lang="en-US" altLang="en-US" sz="1100" dirty="0"/>
              <a:t>Fire progression is generally comprised of four stages, which include the Incipient, Growth, Fully Developed and Decay stages:</a:t>
            </a:r>
          </a:p>
          <a:p>
            <a:pPr marL="495300" lvl="1" indent="-227013">
              <a:spcBef>
                <a:spcPct val="0"/>
              </a:spcBef>
              <a:spcAft>
                <a:spcPts val="1163"/>
              </a:spcAft>
              <a:buClr>
                <a:srgbClr val="9A1920"/>
              </a:buClr>
              <a:buFontTx/>
              <a:buChar char="-"/>
            </a:pPr>
            <a:r>
              <a:rPr lang="en-US" altLang="en-US" sz="1100" dirty="0"/>
              <a:t>The incipient stage, which quite frequently could be the progression of equipment or component degradation or failure, overheating of cabling and similar such events, in some cases could occur over the course of hours or even days before the outbreak of flame ignites.  Smoke development in this stage is generally not visible to the human eye, has considerably low heat release rates being extremely buoyant with migration easily influenced by air currents. </a:t>
            </a:r>
          </a:p>
          <a:p>
            <a:pPr marL="495300" lvl="1" indent="-227013">
              <a:spcBef>
                <a:spcPct val="0"/>
              </a:spcBef>
              <a:spcAft>
                <a:spcPts val="1163"/>
              </a:spcAft>
              <a:buClr>
                <a:srgbClr val="9A1920"/>
              </a:buClr>
              <a:buFontTx/>
              <a:buChar char="-"/>
            </a:pPr>
            <a:r>
              <a:rPr lang="en-US" altLang="en-US" sz="1100" dirty="0"/>
              <a:t>Following the Incipient stage is the Growth stage, which could be expected to increase quite rapidly leading to the Fully Developed stage. </a:t>
            </a:r>
          </a:p>
          <a:p>
            <a:pPr marL="495300" lvl="1" indent="-227013">
              <a:spcBef>
                <a:spcPct val="0"/>
              </a:spcBef>
              <a:spcAft>
                <a:spcPts val="1163"/>
              </a:spcAft>
              <a:buClr>
                <a:srgbClr val="9A1920"/>
              </a:buClr>
              <a:buFontTx/>
              <a:buChar char="-"/>
            </a:pPr>
            <a:r>
              <a:rPr lang="en-US" altLang="en-US" sz="1100" dirty="0"/>
              <a:t>As fires grow in size the energy release rate increases to peak value and once fully developed, fighting fires becomes significantly more difficult and the consequences potentially much more severe.</a:t>
            </a:r>
          </a:p>
          <a:p>
            <a:pPr marL="282575" indent="-282575">
              <a:spcBef>
                <a:spcPts val="588"/>
              </a:spcBef>
              <a:spcAft>
                <a:spcPts val="588"/>
              </a:spcAft>
              <a:buClr>
                <a:srgbClr val="960000"/>
              </a:buClr>
            </a:pPr>
            <a:endParaRPr lang="en-US" altLang="en-US" sz="1100" dirty="0"/>
          </a:p>
          <a:p>
            <a:pPr marL="282575" indent="-282575">
              <a:spcBef>
                <a:spcPts val="588"/>
              </a:spcBef>
              <a:spcAft>
                <a:spcPts val="588"/>
              </a:spcAft>
              <a:buClr>
                <a:srgbClr val="960000"/>
              </a:buClr>
              <a:buFont typeface="Wingdings" pitchFamily="2" charset="2"/>
              <a:buChar char="§"/>
            </a:pPr>
            <a:r>
              <a:rPr lang="en-US" altLang="en-US" sz="1100" dirty="0"/>
              <a:t>Smoke detection categories will be related to how far an event develops before it is detected. </a:t>
            </a:r>
          </a:p>
          <a:p>
            <a:endParaRPr lang="en-US" dirty="0"/>
          </a:p>
        </p:txBody>
      </p:sp>
      <p:sp>
        <p:nvSpPr>
          <p:cNvPr id="4" name="Slide Number Placeholder 3"/>
          <p:cNvSpPr>
            <a:spLocks noGrp="1"/>
          </p:cNvSpPr>
          <p:nvPr>
            <p:ph type="sldNum" sz="quarter" idx="10"/>
          </p:nvPr>
        </p:nvSpPr>
        <p:spPr/>
        <p:txBody>
          <a:bodyPr/>
          <a:lstStyle/>
          <a:p>
            <a:pPr>
              <a:defRPr/>
            </a:pPr>
            <a:fld id="{A90755B7-2DFC-43BC-A48A-89E0D42647A3}" type="slidenum">
              <a:rPr lang="en-US" smtClean="0"/>
              <a:pPr>
                <a:defRPr/>
              </a:pPr>
              <a:t>40</a:t>
            </a:fld>
            <a:endParaRPr lang="en-US" dirty="0"/>
          </a:p>
        </p:txBody>
      </p:sp>
    </p:spTree>
    <p:extLst>
      <p:ext uri="{BB962C8B-B14F-4D97-AF65-F5344CB8AC3E}">
        <p14:creationId xmlns:p14="http://schemas.microsoft.com/office/powerpoint/2010/main" val="2768413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0C77B5-4421-4AAC-9B7A-F5B8BBC8C8FF}" type="slidenum">
              <a:rPr lang="en-US" smtClean="0"/>
              <a:t>48</a:t>
            </a:fld>
            <a:endParaRPr lang="en-US" dirty="0"/>
          </a:p>
        </p:txBody>
      </p:sp>
    </p:spTree>
    <p:extLst>
      <p:ext uri="{BB962C8B-B14F-4D97-AF65-F5344CB8AC3E}">
        <p14:creationId xmlns:p14="http://schemas.microsoft.com/office/powerpoint/2010/main" val="3349607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Admittedly it</a:t>
            </a:r>
            <a:r>
              <a:rPr lang="en-US" baseline="0" dirty="0"/>
              <a:t> is a blurry line between mission critical and non-mission critical. It largely depends on your organization's outlook on what it does. </a:t>
            </a:r>
            <a:endParaRPr lang="en-US" dirty="0"/>
          </a:p>
        </p:txBody>
      </p:sp>
      <p:sp>
        <p:nvSpPr>
          <p:cNvPr id="4" name="Slide Number Placeholder 3"/>
          <p:cNvSpPr>
            <a:spLocks noGrp="1"/>
          </p:cNvSpPr>
          <p:nvPr>
            <p:ph type="sldNum" sz="quarter" idx="10"/>
          </p:nvPr>
        </p:nvSpPr>
        <p:spPr/>
        <p:txBody>
          <a:bodyPr/>
          <a:lstStyle/>
          <a:p>
            <a:fld id="{57CF0933-33CF-4B91-9C52-C1FC638D410D}" type="slidenum">
              <a:rPr lang="en-US" smtClean="0"/>
              <a:t>3</a:t>
            </a:fld>
            <a:endParaRPr lang="en-US" dirty="0"/>
          </a:p>
        </p:txBody>
      </p:sp>
    </p:spTree>
    <p:extLst>
      <p:ext uri="{BB962C8B-B14F-4D97-AF65-F5344CB8AC3E}">
        <p14:creationId xmlns:p14="http://schemas.microsoft.com/office/powerpoint/2010/main" val="63986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If you understand this you’ll do great on the test at the end of the presentation.</a:t>
            </a:r>
          </a:p>
          <a:p>
            <a:endParaRPr lang="en-US" altLang="en-US" dirty="0"/>
          </a:p>
          <a:p>
            <a:r>
              <a:rPr lang="en-US" altLang="en-US" sz="1600" b="1" dirty="0">
                <a:solidFill>
                  <a:srgbClr val="FF0000"/>
                </a:solidFill>
              </a:rPr>
              <a:t>FINAL SLIDE</a:t>
            </a:r>
          </a:p>
          <a:p>
            <a:endParaRPr lang="en-US" altLang="en-US" sz="1600" b="1" dirty="0">
              <a:solidFill>
                <a:srgbClr val="FF0000"/>
              </a:solidFill>
            </a:endParaRPr>
          </a:p>
          <a:p>
            <a:r>
              <a:rPr lang="en-US" altLang="en-US" sz="1600" b="1" dirty="0">
                <a:solidFill>
                  <a:srgbClr val="FF0000"/>
                </a:solidFill>
              </a:rPr>
              <a:t>Recap:  Okay we’ve given you a baseline knowledge about fire systems in this section including </a:t>
            </a:r>
          </a:p>
          <a:p>
            <a:r>
              <a:rPr lang="en-US" altLang="en-US" sz="1600" b="1" dirty="0">
                <a:solidFill>
                  <a:srgbClr val="FF0000"/>
                </a:solidFill>
              </a:rPr>
              <a:t>	3 conditions at the panel</a:t>
            </a:r>
          </a:p>
          <a:p>
            <a:r>
              <a:rPr lang="en-US" altLang="en-US" sz="1600" b="1" dirty="0">
                <a:solidFill>
                  <a:srgbClr val="FF0000"/>
                </a:solidFill>
              </a:rPr>
              <a:t>	Panel types</a:t>
            </a:r>
            <a:r>
              <a:rPr lang="en-US" altLang="en-US" b="1" dirty="0">
                <a:solidFill>
                  <a:srgbClr val="FF0000"/>
                </a:solidFill>
              </a:rPr>
              <a:t> and common circuits</a:t>
            </a:r>
          </a:p>
          <a:p>
            <a:r>
              <a:rPr lang="en-US" altLang="en-US" b="1" dirty="0">
                <a:solidFill>
                  <a:srgbClr val="FF0000"/>
                </a:solidFill>
              </a:rPr>
              <a:t>	and how some fire systems are put together</a:t>
            </a:r>
          </a:p>
          <a:p>
            <a:endParaRPr lang="en-US" altLang="en-US" b="1" dirty="0">
              <a:solidFill>
                <a:srgbClr val="FF0000"/>
              </a:solidFill>
            </a:endParaRPr>
          </a:p>
          <a:p>
            <a:r>
              <a:rPr lang="en-US" altLang="en-US" b="1" dirty="0">
                <a:solidFill>
                  <a:srgbClr val="FF0000"/>
                </a:solidFill>
              </a:rPr>
              <a:t>Now we’re going to use the next section to show you some things that can go wrong with the system, things that can cause a trouble condition.</a:t>
            </a:r>
          </a:p>
        </p:txBody>
      </p:sp>
      <p:sp>
        <p:nvSpPr>
          <p:cNvPr id="147460" name="Slide Number Placeholder 3"/>
          <p:cNvSpPr>
            <a:spLocks noGrp="1"/>
          </p:cNvSpPr>
          <p:nvPr>
            <p:ph type="sldNum" sz="quarter" idx="5"/>
          </p:nvPr>
        </p:nvSpPr>
        <p:spPr/>
        <p:txBody>
          <a:bodyPr/>
          <a:lstStyle/>
          <a:p>
            <a:pPr>
              <a:defRPr/>
            </a:pPr>
            <a:fld id="{07B37903-D653-4AAC-8A01-A48702302BA9}" type="slidenum">
              <a:rPr lang="en-US" smtClean="0"/>
              <a:pPr>
                <a:defRPr/>
              </a:pPr>
              <a:t>52</a:t>
            </a:fld>
            <a:endParaRPr lang="en-US" dirty="0"/>
          </a:p>
        </p:txBody>
      </p:sp>
    </p:spTree>
    <p:extLst>
      <p:ext uri="{BB962C8B-B14F-4D97-AF65-F5344CB8AC3E}">
        <p14:creationId xmlns:p14="http://schemas.microsoft.com/office/powerpoint/2010/main" val="329230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Obscuration - A reduction in the atmospheric transparency caused by smoke, usually expressed in percent per foot.</a:t>
            </a:r>
          </a:p>
        </p:txBody>
      </p:sp>
      <p:sp>
        <p:nvSpPr>
          <p:cNvPr id="4" name="Slide Number Placeholder 3"/>
          <p:cNvSpPr>
            <a:spLocks noGrp="1"/>
          </p:cNvSpPr>
          <p:nvPr>
            <p:ph type="sldNum" sz="quarter" idx="10"/>
          </p:nvPr>
        </p:nvSpPr>
        <p:spPr/>
        <p:txBody>
          <a:bodyPr/>
          <a:lstStyle/>
          <a:p>
            <a:fld id="{57CF0933-33CF-4B91-9C52-C1FC638D410D}" type="slidenum">
              <a:rPr lang="en-US" smtClean="0"/>
              <a:t>53</a:t>
            </a:fld>
            <a:endParaRPr lang="en-US" dirty="0"/>
          </a:p>
        </p:txBody>
      </p:sp>
    </p:spTree>
    <p:extLst>
      <p:ext uri="{BB962C8B-B14F-4D97-AF65-F5344CB8AC3E}">
        <p14:creationId xmlns:p14="http://schemas.microsoft.com/office/powerpoint/2010/main" val="2437360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Electric</a:t>
            </a:r>
            <a:r>
              <a:rPr lang="en-US" baseline="0" dirty="0"/>
              <a:t> cars</a:t>
            </a:r>
          </a:p>
          <a:p>
            <a:r>
              <a:rPr lang="en-US" baseline="0" dirty="0"/>
              <a:t>Self-driving cars – Waymo owned by Google</a:t>
            </a:r>
          </a:p>
          <a:p>
            <a:r>
              <a:rPr lang="en-US" baseline="0" dirty="0"/>
              <a:t>Tesla’s self-driving electric semi</a:t>
            </a:r>
          </a:p>
          <a:p>
            <a:r>
              <a:rPr lang="en-US" baseline="0" dirty="0"/>
              <a:t>Autonomous Delivery drones – Wake County NC to deliver medications tested in Summer of 2018</a:t>
            </a:r>
            <a:endParaRPr lang="en-US" dirty="0"/>
          </a:p>
        </p:txBody>
      </p:sp>
      <p:sp>
        <p:nvSpPr>
          <p:cNvPr id="4" name="Slide Number Placeholder 3"/>
          <p:cNvSpPr>
            <a:spLocks noGrp="1"/>
          </p:cNvSpPr>
          <p:nvPr>
            <p:ph type="sldNum" sz="quarter" idx="10"/>
          </p:nvPr>
        </p:nvSpPr>
        <p:spPr/>
        <p:txBody>
          <a:bodyPr/>
          <a:lstStyle/>
          <a:p>
            <a:fld id="{57CF0933-33CF-4B91-9C52-C1FC638D410D}" type="slidenum">
              <a:rPr lang="en-US" smtClean="0"/>
              <a:t>60</a:t>
            </a:fld>
            <a:endParaRPr lang="en-US" dirty="0"/>
          </a:p>
        </p:txBody>
      </p:sp>
    </p:spTree>
    <p:extLst>
      <p:ext uri="{BB962C8B-B14F-4D97-AF65-F5344CB8AC3E}">
        <p14:creationId xmlns:p14="http://schemas.microsoft.com/office/powerpoint/2010/main" val="1006800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many</a:t>
            </a:r>
            <a:r>
              <a:rPr lang="en-US" baseline="0" dirty="0"/>
              <a:t> populated areas the communications cables, hardened building infrastructure, and suitable floor space is going to be a great place to place data processing equipment</a:t>
            </a:r>
            <a:endParaRPr lang="en-US" dirty="0"/>
          </a:p>
        </p:txBody>
      </p:sp>
      <p:sp>
        <p:nvSpPr>
          <p:cNvPr id="4" name="Slide Number Placeholder 3"/>
          <p:cNvSpPr>
            <a:spLocks noGrp="1"/>
          </p:cNvSpPr>
          <p:nvPr>
            <p:ph type="sldNum" sz="quarter" idx="10"/>
          </p:nvPr>
        </p:nvSpPr>
        <p:spPr/>
        <p:txBody>
          <a:bodyPr/>
          <a:lstStyle/>
          <a:p>
            <a:fld id="{57CF0933-33CF-4B91-9C52-C1FC638D410D}" type="slidenum">
              <a:rPr lang="en-US" smtClean="0"/>
              <a:t>64</a:t>
            </a:fld>
            <a:endParaRPr lang="en-US" dirty="0"/>
          </a:p>
        </p:txBody>
      </p:sp>
    </p:spTree>
    <p:extLst>
      <p:ext uri="{BB962C8B-B14F-4D97-AF65-F5344CB8AC3E}">
        <p14:creationId xmlns:p14="http://schemas.microsoft.com/office/powerpoint/2010/main" val="1322351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Combination of Environmental Sensors and Fire and Gas Detection</a:t>
            </a:r>
          </a:p>
          <a:p>
            <a:pPr lvl="1"/>
            <a:r>
              <a:rPr lang="en-US" dirty="0"/>
              <a:t>Temperature </a:t>
            </a:r>
          </a:p>
          <a:p>
            <a:pPr lvl="1"/>
            <a:r>
              <a:rPr lang="en-US" dirty="0"/>
              <a:t>Humidity</a:t>
            </a:r>
          </a:p>
          <a:p>
            <a:pPr lvl="1"/>
            <a:r>
              <a:rPr lang="en-US" dirty="0"/>
              <a:t>Air quality – particulate</a:t>
            </a:r>
          </a:p>
          <a:p>
            <a:pPr lvl="1"/>
            <a:r>
              <a:rPr lang="en-US" dirty="0"/>
              <a:t>Explosive atmosphere</a:t>
            </a:r>
          </a:p>
          <a:p>
            <a:pPr lvl="1"/>
            <a:r>
              <a:rPr lang="en-US" dirty="0"/>
              <a:t>Video – flame, smoke, motion, hot surfaces</a:t>
            </a:r>
          </a:p>
          <a:p>
            <a:pPr lvl="1"/>
            <a:r>
              <a:rPr lang="en-US" dirty="0"/>
              <a:t>Smoke </a:t>
            </a:r>
          </a:p>
          <a:p>
            <a:pPr lvl="1"/>
            <a:r>
              <a:rPr lang="en-US" dirty="0"/>
              <a:t> </a:t>
            </a:r>
          </a:p>
          <a:p>
            <a:endParaRPr lang="en-US" dirty="0"/>
          </a:p>
        </p:txBody>
      </p:sp>
      <p:sp>
        <p:nvSpPr>
          <p:cNvPr id="4" name="Slide Number Placeholder 3"/>
          <p:cNvSpPr>
            <a:spLocks noGrp="1"/>
          </p:cNvSpPr>
          <p:nvPr>
            <p:ph type="sldNum" sz="quarter" idx="10"/>
          </p:nvPr>
        </p:nvSpPr>
        <p:spPr/>
        <p:txBody>
          <a:bodyPr/>
          <a:lstStyle/>
          <a:p>
            <a:fld id="{57CF0933-33CF-4B91-9C52-C1FC638D410D}" type="slidenum">
              <a:rPr lang="en-US" smtClean="0"/>
              <a:t>71</a:t>
            </a:fld>
            <a:endParaRPr lang="en-US" dirty="0"/>
          </a:p>
        </p:txBody>
      </p:sp>
    </p:spTree>
    <p:extLst>
      <p:ext uri="{BB962C8B-B14F-4D97-AF65-F5344CB8AC3E}">
        <p14:creationId xmlns:p14="http://schemas.microsoft.com/office/powerpoint/2010/main" val="1765867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classic examples are </a:t>
            </a:r>
          </a:p>
          <a:p>
            <a:r>
              <a:rPr lang="en-US" dirty="0"/>
              <a:t>Military and</a:t>
            </a:r>
            <a:r>
              <a:rPr lang="en-US" baseline="0" dirty="0"/>
              <a:t> space applications – The original mission critical where the term was coined</a:t>
            </a:r>
          </a:p>
          <a:p>
            <a:r>
              <a:rPr lang="en-US" dirty="0"/>
              <a:t>Data centers and telecommunications facilities</a:t>
            </a:r>
          </a:p>
          <a:p>
            <a:pPr marL="171450" indent="-171450">
              <a:buFont typeface="Arial" panose="020B0604020202020204" pitchFamily="34" charset="0"/>
              <a:buChar char="•"/>
            </a:pPr>
            <a:r>
              <a:rPr lang="en-US" dirty="0"/>
              <a:t>High</a:t>
            </a:r>
            <a:r>
              <a:rPr lang="en-US" baseline="0" dirty="0"/>
              <a:t> cost of downtime </a:t>
            </a:r>
          </a:p>
          <a:p>
            <a:pPr marL="171450" indent="-171450">
              <a:buFont typeface="Arial" panose="020B0604020202020204" pitchFamily="34" charset="0"/>
              <a:buChar char="•"/>
            </a:pPr>
            <a:r>
              <a:rPr lang="en-US" baseline="0" dirty="0"/>
              <a:t>High equipment cost per room</a:t>
            </a:r>
          </a:p>
          <a:p>
            <a:pPr marL="171450" indent="-171450">
              <a:buFont typeface="Arial" panose="020B0604020202020204" pitchFamily="34" charset="0"/>
              <a:buChar char="•"/>
            </a:pPr>
            <a:r>
              <a:rPr lang="en-US" baseline="0" dirty="0"/>
              <a:t>Protection of communications pathways essential to the public and to commerce</a:t>
            </a:r>
          </a:p>
          <a:p>
            <a:pPr marL="171450" indent="-171450">
              <a:buFont typeface="Arial" panose="020B0604020202020204" pitchFamily="34" charset="0"/>
              <a:buChar char="•"/>
            </a:pPr>
            <a:r>
              <a:rPr lang="en-US" baseline="0" dirty="0"/>
              <a:t>Outages (especially fires) are usually a big news event and hurt brand image</a:t>
            </a:r>
          </a:p>
          <a:p>
            <a:pPr marL="171450" indent="-171450">
              <a:buFont typeface="Arial" panose="020B0604020202020204" pitchFamily="34" charset="0"/>
              <a:buChar char="•"/>
            </a:pPr>
            <a:r>
              <a:rPr lang="en-US" baseline="0" dirty="0"/>
              <a:t>There are usually one or two fires in this category each year that make the news but many more smaller events that don’t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Public</a:t>
            </a:r>
            <a:r>
              <a:rPr lang="en-US" baseline="0" dirty="0"/>
              <a:t> safety buildings and dispatch centers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Essential to providing public safety services</a:t>
            </a:r>
          </a:p>
          <a:p>
            <a:r>
              <a:rPr lang="en-US" dirty="0"/>
              <a:t>Hospitals</a:t>
            </a:r>
          </a:p>
          <a:p>
            <a:pPr marL="171450" indent="-171450">
              <a:buFont typeface="Arial" panose="020B0604020202020204" pitchFamily="34" charset="0"/>
              <a:buChar char="•"/>
            </a:pPr>
            <a:r>
              <a:rPr lang="en-US" dirty="0"/>
              <a:t>Are different because of non-ambulatory patients in the</a:t>
            </a:r>
            <a:r>
              <a:rPr lang="en-US" baseline="0" dirty="0"/>
              <a:t> hospital</a:t>
            </a:r>
            <a:endParaRPr lang="en-US" dirty="0"/>
          </a:p>
          <a:p>
            <a:pPr marL="171450" indent="-171450">
              <a:buFont typeface="Arial" panose="020B0604020202020204" pitchFamily="34" charset="0"/>
              <a:buChar char="•"/>
            </a:pPr>
            <a:r>
              <a:rPr lang="en-US" dirty="0"/>
              <a:t>Services are essential</a:t>
            </a:r>
            <a:r>
              <a:rPr lang="en-US" baseline="0" dirty="0"/>
              <a:t> to public health</a:t>
            </a:r>
          </a:p>
          <a:p>
            <a:pPr marL="171450" indent="-171450">
              <a:buFont typeface="Arial" panose="020B0604020202020204" pitchFamily="34" charset="0"/>
              <a:buChar char="•"/>
            </a:pPr>
            <a:r>
              <a:rPr lang="en-US" baseline="0" dirty="0"/>
              <a:t>Fires are usually big news events</a:t>
            </a:r>
          </a:p>
          <a:p>
            <a:pPr marL="171450" indent="-171450">
              <a:buFont typeface="Arial" panose="020B0604020202020204" pitchFamily="34" charset="0"/>
              <a:buChar char="•"/>
            </a:pPr>
            <a:r>
              <a:rPr lang="en-US" baseline="0" dirty="0"/>
              <a:t>Loss of heath records can cause a problem with that industry’s regulatory compliance </a:t>
            </a:r>
            <a:endParaRPr lang="en-US" dirty="0"/>
          </a:p>
          <a:p>
            <a:r>
              <a:rPr lang="en-US" dirty="0"/>
              <a:t>Laboratories</a:t>
            </a:r>
          </a:p>
          <a:p>
            <a:pPr marL="171450" indent="-171450">
              <a:buFont typeface="Arial" panose="020B0604020202020204" pitchFamily="34" charset="0"/>
              <a:buChar char="•"/>
            </a:pPr>
            <a:r>
              <a:rPr lang="en-US" dirty="0"/>
              <a:t>For many</a:t>
            </a:r>
            <a:r>
              <a:rPr lang="en-US" baseline="0" dirty="0"/>
              <a:t> reasons depending on what’s happening in the laboratory</a:t>
            </a:r>
          </a:p>
          <a:p>
            <a:pPr marL="171450" indent="-171450">
              <a:buFont typeface="Arial" panose="020B0604020202020204" pitchFamily="34" charset="0"/>
              <a:buChar char="•"/>
            </a:pPr>
            <a:r>
              <a:rPr lang="en-US" baseline="0" dirty="0"/>
              <a:t>But labs are important because a fire could destroy one of a kind research that would take years to recreate or discover</a:t>
            </a:r>
          </a:p>
          <a:p>
            <a:pPr marL="0" indent="0">
              <a:buFont typeface="Arial" panose="020B0604020202020204" pitchFamily="34" charset="0"/>
              <a:buNone/>
            </a:pPr>
            <a:r>
              <a:rPr lang="en-US" baseline="0" dirty="0"/>
              <a:t>High-Tech Manufacturing</a:t>
            </a:r>
          </a:p>
          <a:p>
            <a:pPr marL="171450" indent="-171450">
              <a:buFont typeface="Arial" panose="020B0604020202020204" pitchFamily="34" charset="0"/>
              <a:buChar char="•"/>
            </a:pPr>
            <a:r>
              <a:rPr lang="en-US" baseline="0" dirty="0"/>
              <a:t>Fires can impact the supply chain for goods and services the public benefits from</a:t>
            </a:r>
          </a:p>
          <a:p>
            <a:pPr marL="171450" indent="-171450">
              <a:buFont typeface="Arial" panose="020B0604020202020204" pitchFamily="34" charset="0"/>
              <a:buChar char="•"/>
            </a:pPr>
            <a:r>
              <a:rPr lang="en-US" baseline="0" dirty="0"/>
              <a:t>Impacts revenue for the business</a:t>
            </a:r>
            <a:endParaRPr lang="en-US" dirty="0"/>
          </a:p>
          <a:p>
            <a:endParaRPr lang="en-US" dirty="0"/>
          </a:p>
        </p:txBody>
      </p:sp>
      <p:sp>
        <p:nvSpPr>
          <p:cNvPr id="4" name="Slide Number Placeholder 3"/>
          <p:cNvSpPr>
            <a:spLocks noGrp="1"/>
          </p:cNvSpPr>
          <p:nvPr>
            <p:ph type="sldNum" sz="quarter" idx="10"/>
          </p:nvPr>
        </p:nvSpPr>
        <p:spPr/>
        <p:txBody>
          <a:bodyPr/>
          <a:lstStyle/>
          <a:p>
            <a:fld id="{57CF0933-33CF-4B91-9C52-C1FC638D410D}" type="slidenum">
              <a:rPr lang="en-US" smtClean="0"/>
              <a:t>4</a:t>
            </a:fld>
            <a:endParaRPr lang="en-US" dirty="0"/>
          </a:p>
        </p:txBody>
      </p:sp>
    </p:spTree>
    <p:extLst>
      <p:ext uri="{BB962C8B-B14F-4D97-AF65-F5344CB8AC3E}">
        <p14:creationId xmlns:p14="http://schemas.microsoft.com/office/powerpoint/2010/main" val="3742878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other facilities </a:t>
            </a:r>
          </a:p>
          <a:p>
            <a:endParaRPr lang="en-US" dirty="0"/>
          </a:p>
          <a:p>
            <a:pPr marL="0" marR="0" lvl="0" indent="0" algn="l" defTabSz="914400" rtl="0" eaLnBrk="1" fontAlgn="auto" latinLnBrk="0" hangingPunct="1">
              <a:lnSpc>
                <a:spcPct val="100000"/>
              </a:lnSpc>
              <a:spcBef>
                <a:spcPts val="1800"/>
              </a:spcBef>
              <a:spcAft>
                <a:spcPts val="0"/>
              </a:spcAft>
              <a:buClrTx/>
              <a:buSzTx/>
              <a:buFontTx/>
              <a:buNone/>
              <a:tabLst/>
              <a:defRPr/>
            </a:pPr>
            <a:r>
              <a:rPr lang="en-US" dirty="0"/>
              <a:t>Transportation Infrastructure</a:t>
            </a:r>
          </a:p>
          <a:p>
            <a:pPr marL="171450" marR="0" lvl="0" indent="-1714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dirty="0"/>
              <a:t>Fires in facilities can</a:t>
            </a:r>
            <a:r>
              <a:rPr lang="en-US" baseline="0" dirty="0"/>
              <a:t> impact thousands or even hundreds of thousands of people</a:t>
            </a:r>
          </a:p>
          <a:p>
            <a:pPr marL="171450" marR="0" lvl="0" indent="-1714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baseline="0" dirty="0"/>
              <a:t>Remember some of the airline related fires of the past few years? No one is happy with the airlines when there are cancellations</a:t>
            </a:r>
            <a:endParaRPr lang="en-US" dirty="0"/>
          </a:p>
          <a:p>
            <a:pPr>
              <a:spcBef>
                <a:spcPts val="1800"/>
              </a:spcBef>
            </a:pPr>
            <a:r>
              <a:rPr lang="en-US" dirty="0"/>
              <a:t>Power Generation facilities</a:t>
            </a:r>
          </a:p>
          <a:p>
            <a:pPr marL="171450" indent="-171450">
              <a:spcBef>
                <a:spcPts val="1800"/>
              </a:spcBef>
              <a:buFont typeface="Arial" panose="020B0604020202020204" pitchFamily="34" charset="0"/>
              <a:buChar char="•"/>
            </a:pPr>
            <a:r>
              <a:rPr lang="en-US" dirty="0"/>
              <a:t>High cost of downtime – Unplanned outages can affect a region</a:t>
            </a:r>
          </a:p>
          <a:p>
            <a:pPr marL="171450" indent="-171450">
              <a:spcBef>
                <a:spcPts val="1800"/>
              </a:spcBef>
              <a:buFont typeface="Arial" panose="020B0604020202020204" pitchFamily="34" charset="0"/>
              <a:buChar char="•"/>
            </a:pPr>
            <a:r>
              <a:rPr lang="en-US" dirty="0"/>
              <a:t>Hi</a:t>
            </a:r>
            <a:r>
              <a:rPr lang="en-US" baseline="0" dirty="0"/>
              <a:t>gh equipment cost</a:t>
            </a:r>
          </a:p>
          <a:p>
            <a:pPr marL="171450" indent="-171450">
              <a:spcBef>
                <a:spcPts val="1800"/>
              </a:spcBef>
              <a:buFont typeface="Arial" panose="020B0604020202020204" pitchFamily="34" charset="0"/>
              <a:buChar char="•"/>
            </a:pPr>
            <a:r>
              <a:rPr lang="en-US" baseline="0" dirty="0"/>
              <a:t>Used to frequent fire events</a:t>
            </a:r>
            <a:endParaRPr lang="en-US" dirty="0"/>
          </a:p>
          <a:p>
            <a:pPr>
              <a:spcBef>
                <a:spcPts val="1800"/>
              </a:spcBef>
            </a:pPr>
            <a:r>
              <a:rPr lang="en-US" dirty="0"/>
              <a:t>Utility Buildings</a:t>
            </a:r>
          </a:p>
          <a:p>
            <a:pPr marL="171450" indent="-171450">
              <a:spcBef>
                <a:spcPts val="1800"/>
              </a:spcBef>
              <a:buFont typeface="Arial" panose="020B0604020202020204" pitchFamily="34" charset="0"/>
              <a:buChar char="•"/>
            </a:pPr>
            <a:r>
              <a:rPr lang="en-US" dirty="0"/>
              <a:t>Broad</a:t>
            </a:r>
            <a:r>
              <a:rPr lang="en-US" baseline="0" dirty="0"/>
              <a:t> and growing range of utilities considered public utilities</a:t>
            </a:r>
          </a:p>
          <a:p>
            <a:pPr marL="171450" indent="-171450">
              <a:spcBef>
                <a:spcPts val="1800"/>
              </a:spcBef>
              <a:buFont typeface="Arial" panose="020B0604020202020204" pitchFamily="34" charset="0"/>
              <a:buChar char="•"/>
            </a:pPr>
            <a:r>
              <a:rPr lang="en-US" baseline="0" dirty="0"/>
              <a:t>Provided for public consumption and use</a:t>
            </a:r>
          </a:p>
          <a:p>
            <a:pPr marL="171450" indent="-171450">
              <a:spcBef>
                <a:spcPts val="1800"/>
              </a:spcBef>
              <a:buFont typeface="Arial" panose="020B0604020202020204" pitchFamily="34" charset="0"/>
              <a:buChar char="•"/>
            </a:pPr>
            <a:r>
              <a:rPr lang="en-US" baseline="0" dirty="0"/>
              <a:t>Fires affecting these facilities can involve chemicals – usually bad outcomes</a:t>
            </a:r>
            <a:endParaRPr lang="en-US" dirty="0"/>
          </a:p>
          <a:p>
            <a:pPr>
              <a:spcBef>
                <a:spcPts val="1800"/>
              </a:spcBef>
            </a:pPr>
            <a:r>
              <a:rPr lang="en-US" dirty="0"/>
              <a:t>Oil, Gas and Chemical</a:t>
            </a:r>
          </a:p>
          <a:p>
            <a:pPr marL="171450" indent="-171450">
              <a:spcBef>
                <a:spcPts val="1800"/>
              </a:spcBef>
              <a:buFont typeface="Arial" panose="020B0604020202020204" pitchFamily="34" charset="0"/>
              <a:buChar char="•"/>
            </a:pPr>
            <a:r>
              <a:rPr lang="en-US" dirty="0"/>
              <a:t>Fires in these facilities</a:t>
            </a:r>
            <a:r>
              <a:rPr lang="en-US" baseline="0" dirty="0"/>
              <a:t> can lead to explosions </a:t>
            </a:r>
          </a:p>
          <a:p>
            <a:pPr marL="171450" indent="-171450">
              <a:spcBef>
                <a:spcPts val="1800"/>
              </a:spcBef>
              <a:buFont typeface="Arial" panose="020B0604020202020204" pitchFamily="34" charset="0"/>
              <a:buChar char="•"/>
            </a:pPr>
            <a:r>
              <a:rPr lang="en-US" baseline="0" dirty="0"/>
              <a:t>There’s a great book called “Disasters Man-Made” about the history of industrial fires and many of the events chronicled in the book involved loss of life</a:t>
            </a:r>
          </a:p>
          <a:p>
            <a:pPr marL="171450" indent="-171450">
              <a:spcBef>
                <a:spcPts val="1800"/>
              </a:spcBef>
              <a:buFont typeface="Arial" panose="020B0604020202020204" pitchFamily="34" charset="0"/>
              <a:buChar char="•"/>
            </a:pPr>
            <a:r>
              <a:rPr lang="en-US" baseline="0" dirty="0"/>
              <a:t>Some of these fires have caused environmental concerns post-fire</a:t>
            </a:r>
          </a:p>
          <a:p>
            <a:pPr>
              <a:spcBef>
                <a:spcPts val="1800"/>
              </a:spcBef>
            </a:pPr>
            <a:r>
              <a:rPr lang="en-US" dirty="0"/>
              <a:t>Manufacturing</a:t>
            </a:r>
          </a:p>
          <a:p>
            <a:pPr marL="171450" indent="-171450">
              <a:spcBef>
                <a:spcPts val="1800"/>
              </a:spcBef>
              <a:buFont typeface="Arial" panose="020B0604020202020204" pitchFamily="34" charset="0"/>
              <a:buChar char="•"/>
            </a:pPr>
            <a:r>
              <a:rPr lang="en-US" dirty="0"/>
              <a:t>Some</a:t>
            </a:r>
            <a:r>
              <a:rPr lang="en-US" baseline="0" dirty="0"/>
              <a:t> manufacturing and industrial facilities can be considered mission critical by the businesses that own them</a:t>
            </a:r>
          </a:p>
          <a:p>
            <a:pPr marL="171450" indent="-171450">
              <a:spcBef>
                <a:spcPts val="1800"/>
              </a:spcBef>
              <a:buFont typeface="Arial" panose="020B0604020202020204" pitchFamily="34" charset="0"/>
              <a:buChar char="•"/>
            </a:pPr>
            <a:r>
              <a:rPr lang="en-US" baseline="0" dirty="0"/>
              <a:t>Fire protection is required because of the hazards that are present</a:t>
            </a:r>
          </a:p>
          <a:p>
            <a:pPr marL="171450" indent="-171450">
              <a:spcBef>
                <a:spcPts val="1800"/>
              </a:spcBef>
              <a:buFont typeface="Arial" panose="020B0604020202020204" pitchFamily="34" charset="0"/>
              <a:buChar char="•"/>
            </a:pPr>
            <a:r>
              <a:rPr lang="en-US" baseline="0" dirty="0"/>
              <a:t>The high number of fires that have been experienced</a:t>
            </a:r>
          </a:p>
          <a:p>
            <a:pPr marL="171450" indent="-171450">
              <a:spcBef>
                <a:spcPts val="1800"/>
              </a:spcBef>
              <a:buFont typeface="Arial" panose="020B0604020202020204" pitchFamily="34" charset="0"/>
              <a:buChar char="•"/>
            </a:pPr>
            <a:r>
              <a:rPr lang="en-US" baseline="0" dirty="0"/>
              <a:t>Or the loss of revenue that could be or even have been experienced</a:t>
            </a:r>
            <a:endParaRPr lang="en-US" dirty="0"/>
          </a:p>
          <a:p>
            <a:pPr>
              <a:spcBef>
                <a:spcPts val="1800"/>
              </a:spcBef>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7CF0933-33CF-4B91-9C52-C1FC638D410D}" type="slidenum">
              <a:rPr lang="en-US" smtClean="0"/>
              <a:t>5</a:t>
            </a:fld>
            <a:endParaRPr lang="en-US" dirty="0"/>
          </a:p>
        </p:txBody>
      </p:sp>
    </p:spTree>
    <p:extLst>
      <p:ext uri="{BB962C8B-B14F-4D97-AF65-F5344CB8AC3E}">
        <p14:creationId xmlns:p14="http://schemas.microsoft.com/office/powerpoint/2010/main" val="350409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pPr lvl="1" eaLnBrk="1" hangingPunct="1"/>
            <a:r>
              <a:rPr lang="en-US" sz="1600" dirty="0">
                <a:latin typeface="Calibri" pitchFamily="34" charset="0"/>
                <a:ea typeface="Calibri" pitchFamily="34" charset="0"/>
                <a:cs typeface="Calibri" pitchFamily="34" charset="0"/>
              </a:rPr>
              <a:t>Destroyed both Primary and Emergency Power</a:t>
            </a:r>
          </a:p>
          <a:p>
            <a:pPr lvl="1" eaLnBrk="1" hangingPunct="1"/>
            <a:r>
              <a:rPr lang="en-US" sz="1800" dirty="0">
                <a:latin typeface="Calibri" pitchFamily="34" charset="0"/>
                <a:ea typeface="Calibri" pitchFamily="34" charset="0"/>
                <a:cs typeface="Calibri" pitchFamily="34" charset="0"/>
              </a:rPr>
              <a:t>      - When Emergency Generators kicked in to restore power, they detected a short and immediately shut down.</a:t>
            </a:r>
          </a:p>
          <a:p>
            <a:pPr lvl="1" eaLnBrk="1" hangingPunct="1"/>
            <a:r>
              <a:rPr lang="en-US" sz="1800" dirty="0">
                <a:latin typeface="Calibri" pitchFamily="34" charset="0"/>
                <a:ea typeface="Calibri" pitchFamily="34" charset="0"/>
                <a:cs typeface="Calibri" pitchFamily="34" charset="0"/>
              </a:rPr>
              <a:t>      - All connected equipment shut-down</a:t>
            </a:r>
            <a:endParaRPr lang="en-US" sz="1600" dirty="0">
              <a:latin typeface="Calibri" pitchFamily="34" charset="0"/>
              <a:ea typeface="Calibri" pitchFamily="34" charset="0"/>
              <a:cs typeface="Calibri"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91C5C651-8DCA-4297-A37A-5D1CCEA67D3E}" type="slidenum">
              <a:rPr lang="en-US" smtClean="0"/>
              <a:pPr>
                <a:defRPr/>
              </a:pPr>
              <a:t>8</a:t>
            </a:fld>
            <a:endParaRPr lang="en-US" dirty="0"/>
          </a:p>
        </p:txBody>
      </p:sp>
    </p:spTree>
    <p:extLst>
      <p:ext uri="{BB962C8B-B14F-4D97-AF65-F5344CB8AC3E}">
        <p14:creationId xmlns:p14="http://schemas.microsoft.com/office/powerpoint/2010/main" val="3608084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Lessons</a:t>
            </a:r>
            <a:r>
              <a:rPr lang="en-US" baseline="0" dirty="0"/>
              <a:t> learned centered around being prepared for a full shutdown and associate restoration or switchover to a secondary data center.</a:t>
            </a:r>
            <a:endParaRPr lang="en-US" dirty="0"/>
          </a:p>
          <a:p>
            <a:endParaRPr lang="en-US" dirty="0"/>
          </a:p>
        </p:txBody>
      </p:sp>
      <p:sp>
        <p:nvSpPr>
          <p:cNvPr id="4" name="Slide Number Placeholder 3"/>
          <p:cNvSpPr>
            <a:spLocks noGrp="1"/>
          </p:cNvSpPr>
          <p:nvPr>
            <p:ph type="sldNum" sz="quarter" idx="10"/>
          </p:nvPr>
        </p:nvSpPr>
        <p:spPr/>
        <p:txBody>
          <a:bodyPr/>
          <a:lstStyle/>
          <a:p>
            <a:fld id="{36E02CBF-EB89-4754-B43D-D55EE5A38DA3}" type="slidenum">
              <a:rPr lang="en-US" smtClean="0"/>
              <a:t>9</a:t>
            </a:fld>
            <a:endParaRPr lang="en-US" dirty="0"/>
          </a:p>
        </p:txBody>
      </p:sp>
    </p:spTree>
    <p:extLst>
      <p:ext uri="{BB962C8B-B14F-4D97-AF65-F5344CB8AC3E}">
        <p14:creationId xmlns:p14="http://schemas.microsoft.com/office/powerpoint/2010/main" val="4128524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January</a:t>
            </a:r>
            <a:r>
              <a:rPr lang="en-US" baseline="0" dirty="0"/>
              <a:t> 1, 2015 there have been</a:t>
            </a:r>
            <a:endParaRPr lang="en-US" dirty="0"/>
          </a:p>
        </p:txBody>
      </p:sp>
      <p:sp>
        <p:nvSpPr>
          <p:cNvPr id="4" name="Slide Number Placeholder 3"/>
          <p:cNvSpPr>
            <a:spLocks noGrp="1"/>
          </p:cNvSpPr>
          <p:nvPr>
            <p:ph type="sldNum" sz="quarter" idx="10"/>
          </p:nvPr>
        </p:nvSpPr>
        <p:spPr/>
        <p:txBody>
          <a:bodyPr/>
          <a:lstStyle/>
          <a:p>
            <a:fld id="{9A35190B-26E7-4EBC-90F3-0E7E825F8A4C}" type="slidenum">
              <a:rPr lang="en-US" smtClean="0"/>
              <a:t>12</a:t>
            </a:fld>
            <a:endParaRPr lang="en-US" dirty="0"/>
          </a:p>
        </p:txBody>
      </p:sp>
    </p:spTree>
    <p:extLst>
      <p:ext uri="{BB962C8B-B14F-4D97-AF65-F5344CB8AC3E}">
        <p14:creationId xmlns:p14="http://schemas.microsoft.com/office/powerpoint/2010/main" val="646751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Pressurized oil sprayed on to hot steam pipes causing a massive fire.  120 fire fighters with 23 fire apparatus responded and the fire was declared under control after 3 hours of manual fire fighting.  Crews continued securing hot spots for several more hours.</a:t>
            </a:r>
          </a:p>
          <a:p>
            <a:r>
              <a:rPr lang="en-US" baseline="0" dirty="0"/>
              <a:t>Because of the loss of function of the power plant due to the fire, the utility is seeking a 7.4% rate increase from consumers.</a:t>
            </a:r>
            <a:endParaRPr lang="en-US" dirty="0"/>
          </a:p>
          <a:p>
            <a:endParaRPr lang="en-US" dirty="0"/>
          </a:p>
        </p:txBody>
      </p:sp>
      <p:sp>
        <p:nvSpPr>
          <p:cNvPr id="4" name="Slide Number Placeholder 3"/>
          <p:cNvSpPr>
            <a:spLocks noGrp="1"/>
          </p:cNvSpPr>
          <p:nvPr>
            <p:ph type="sldNum" sz="quarter" idx="10"/>
          </p:nvPr>
        </p:nvSpPr>
        <p:spPr/>
        <p:txBody>
          <a:bodyPr/>
          <a:lstStyle/>
          <a:p>
            <a:fld id="{57CF0933-33CF-4B91-9C52-C1FC638D410D}" type="slidenum">
              <a:rPr lang="en-US" smtClean="0"/>
              <a:t>13</a:t>
            </a:fld>
            <a:endParaRPr lang="en-US" dirty="0"/>
          </a:p>
        </p:txBody>
      </p:sp>
    </p:spTree>
    <p:extLst>
      <p:ext uri="{BB962C8B-B14F-4D97-AF65-F5344CB8AC3E}">
        <p14:creationId xmlns:p14="http://schemas.microsoft.com/office/powerpoint/2010/main" val="384503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Pressurized oil sprayed on to hot steam pipes causing a massive fire.  120 fire fighters with 23 fire apparatus responded and the fire was declared under control after 3 hours of manual fire fighting.  Crews continued securing hot spots for several more hours.</a:t>
            </a:r>
          </a:p>
          <a:p>
            <a:r>
              <a:rPr lang="en-US" baseline="0" dirty="0"/>
              <a:t>Because of the loss of function of the power plant due to the fire, the utility is seeking a 7.4% rate increase from consumers.</a:t>
            </a:r>
            <a:endParaRPr lang="en-US" dirty="0"/>
          </a:p>
          <a:p>
            <a:endParaRPr lang="en-US" dirty="0"/>
          </a:p>
        </p:txBody>
      </p:sp>
      <p:sp>
        <p:nvSpPr>
          <p:cNvPr id="4" name="Slide Number Placeholder 3"/>
          <p:cNvSpPr>
            <a:spLocks noGrp="1"/>
          </p:cNvSpPr>
          <p:nvPr>
            <p:ph type="sldNum" sz="quarter" idx="10"/>
          </p:nvPr>
        </p:nvSpPr>
        <p:spPr/>
        <p:txBody>
          <a:bodyPr/>
          <a:lstStyle/>
          <a:p>
            <a:fld id="{57CF0933-33CF-4B91-9C52-C1FC638D410D}" type="slidenum">
              <a:rPr lang="en-US" smtClean="0"/>
              <a:t>14</a:t>
            </a:fld>
            <a:endParaRPr lang="en-US" dirty="0"/>
          </a:p>
        </p:txBody>
      </p:sp>
    </p:spTree>
    <p:extLst>
      <p:ext uri="{BB962C8B-B14F-4D97-AF65-F5344CB8AC3E}">
        <p14:creationId xmlns:p14="http://schemas.microsoft.com/office/powerpoint/2010/main" val="36415771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6.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7.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8.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9.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0.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1.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2.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3.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4.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5.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6.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7.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8.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7.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R Corporation Website Slide">
    <p:spTree>
      <p:nvGrpSpPr>
        <p:cNvPr id="1" name=""/>
        <p:cNvGrpSpPr/>
        <p:nvPr/>
      </p:nvGrpSpPr>
      <p:grpSpPr>
        <a:xfrm>
          <a:off x="0" y="0"/>
          <a:ext cx="0" cy="0"/>
          <a:chOff x="0" y="0"/>
          <a:chExt cx="0" cy="0"/>
        </a:xfrm>
      </p:grpSpPr>
      <p:sp>
        <p:nvSpPr>
          <p:cNvPr id="3" name="Rectangle 2"/>
          <p:cNvSpPr/>
          <p:nvPr userDrawn="1"/>
        </p:nvSpPr>
        <p:spPr>
          <a:xfrm>
            <a:off x="0" y="6262123"/>
            <a:ext cx="9144000" cy="595876"/>
          </a:xfrm>
          <a:prstGeom prst="rect">
            <a:avLst/>
          </a:prstGeom>
          <a:solidFill>
            <a:srgbClr val="333F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5494283" y="0"/>
            <a:ext cx="3649718" cy="126124"/>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38453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5809" y="160095"/>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30238" y="1681163"/>
            <a:ext cx="386873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908435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4197279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1996856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890758"/>
            <a:ext cx="2949575"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788" y="1420983"/>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490958"/>
            <a:ext cx="2949575"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1246976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882872"/>
            <a:ext cx="2949575"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3887788" y="141309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483072"/>
            <a:ext cx="2949575"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695871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2099785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2516786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458200" cy="1143000"/>
          </a:xfrm>
        </p:spPr>
        <p:txBody>
          <a:bodyPr/>
          <a:lstStyle/>
          <a:p>
            <a:r>
              <a:rPr lang="en-US"/>
              <a:t>Click to edit Master title style</a:t>
            </a:r>
          </a:p>
        </p:txBody>
      </p:sp>
      <p:sp>
        <p:nvSpPr>
          <p:cNvPr id="3" name="Text Placeholder 2"/>
          <p:cNvSpPr>
            <a:spLocks noGrp="1"/>
          </p:cNvSpPr>
          <p:nvPr>
            <p:ph type="body" sz="half" idx="1"/>
          </p:nvPr>
        </p:nvSpPr>
        <p:spPr>
          <a:xfrm>
            <a:off x="762000" y="1524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24400" y="1524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724400" y="36576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FA8D0188-F882-4337-85F4-98F9ABCED2E3}" type="slidenum">
              <a:rPr lang="en-US"/>
              <a:pPr>
                <a:defRPr/>
              </a:pPr>
              <a:t>‹#›</a:t>
            </a:fld>
            <a:endParaRPr lang="en-US" dirty="0"/>
          </a:p>
        </p:txBody>
      </p:sp>
    </p:spTree>
    <p:extLst>
      <p:ext uri="{BB962C8B-B14F-4D97-AF65-F5344CB8AC3E}">
        <p14:creationId xmlns:p14="http://schemas.microsoft.com/office/powerpoint/2010/main" val="232968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68406" y="1524000"/>
            <a:ext cx="7886700" cy="689113"/>
          </a:xfrm>
        </p:spPr>
        <p:txBody>
          <a:bodyPr/>
          <a:lstStyle/>
          <a:p>
            <a:r>
              <a:rPr lang="en-US"/>
              <a:t>Click to edit Master title style</a:t>
            </a:r>
          </a:p>
        </p:txBody>
      </p:sp>
      <p:sp>
        <p:nvSpPr>
          <p:cNvPr id="3" name="Slide Number Placeholder 2"/>
          <p:cNvSpPr>
            <a:spLocks noGrp="1"/>
          </p:cNvSpPr>
          <p:nvPr>
            <p:ph type="sldNum" sz="quarter" idx="10"/>
          </p:nvPr>
        </p:nvSpPr>
        <p:spPr>
          <a:xfrm>
            <a:off x="7014542" y="6449115"/>
            <a:ext cx="2057400" cy="365125"/>
          </a:xfrm>
          <a:prstGeom prst="rect">
            <a:avLst/>
          </a:prstGeom>
        </p:spPr>
        <p:txBody>
          <a:bodyPr/>
          <a:lstStyle/>
          <a:p>
            <a:fld id="{6D244066-D70F-4A0D-8EF3-4672C27E6AE0}" type="slidenum">
              <a:rPr lang="en-US" smtClean="0"/>
              <a:pPr/>
              <a:t>‹#›</a:t>
            </a:fld>
            <a:endParaRPr lang="en-US" dirty="0"/>
          </a:p>
        </p:txBody>
      </p:sp>
      <p:sp>
        <p:nvSpPr>
          <p:cNvPr id="4" name="Text Placeholder 2"/>
          <p:cNvSpPr>
            <a:spLocks noGrp="1"/>
          </p:cNvSpPr>
          <p:nvPr>
            <p:ph idx="1"/>
          </p:nvPr>
        </p:nvSpPr>
        <p:spPr>
          <a:xfrm>
            <a:off x="668406" y="2451651"/>
            <a:ext cx="7886700" cy="37518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7053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railblazing 1">
    <p:spTree>
      <p:nvGrpSpPr>
        <p:cNvPr id="1" name=""/>
        <p:cNvGrpSpPr/>
        <p:nvPr/>
      </p:nvGrpSpPr>
      <p:grpSpPr>
        <a:xfrm>
          <a:off x="0" y="0"/>
          <a:ext cx="0" cy="0"/>
          <a:chOff x="0" y="0"/>
          <a:chExt cx="0" cy="0"/>
        </a:xfrm>
      </p:grpSpPr>
      <p:sp>
        <p:nvSpPr>
          <p:cNvPr id="6" name="Line 9"/>
          <p:cNvSpPr>
            <a:spLocks noChangeShapeType="1"/>
          </p:cNvSpPr>
          <p:nvPr userDrawn="1"/>
        </p:nvSpPr>
        <p:spPr bwMode="auto">
          <a:xfrm>
            <a:off x="0" y="1323975"/>
            <a:ext cx="2895600" cy="0"/>
          </a:xfrm>
          <a:prstGeom prst="line">
            <a:avLst/>
          </a:prstGeom>
          <a:noFill/>
          <a:ln w="76200">
            <a:solidFill>
              <a:srgbClr val="D75008"/>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dirty="0"/>
          </a:p>
        </p:txBody>
      </p:sp>
      <p:sp>
        <p:nvSpPr>
          <p:cNvPr id="3" name="Title 1"/>
          <p:cNvSpPr>
            <a:spLocks noGrp="1"/>
          </p:cNvSpPr>
          <p:nvPr>
            <p:ph type="title"/>
          </p:nvPr>
        </p:nvSpPr>
        <p:spPr>
          <a:xfrm>
            <a:off x="1300163" y="228600"/>
            <a:ext cx="7534275" cy="1143000"/>
          </a:xfrm>
          <a:prstGeom prst="rect">
            <a:avLst/>
          </a:prstGeom>
        </p:spPr>
        <p:txBody>
          <a:bodyPr/>
          <a:lstStyle>
            <a:lvl1pPr>
              <a:defRPr sz="4800">
                <a:solidFill>
                  <a:srgbClr val="D75008"/>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4" name="Content Placeholder 2"/>
          <p:cNvSpPr>
            <a:spLocks noGrp="1"/>
          </p:cNvSpPr>
          <p:nvPr>
            <p:ph idx="1"/>
          </p:nvPr>
        </p:nvSpPr>
        <p:spPr>
          <a:xfrm>
            <a:off x="762000" y="1524000"/>
            <a:ext cx="7772400" cy="411480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470" y="228600"/>
            <a:ext cx="1071041" cy="968339"/>
          </a:xfrm>
          <a:prstGeom prst="rect">
            <a:avLst/>
          </a:prstGeom>
        </p:spPr>
      </p:pic>
    </p:spTree>
    <p:extLst>
      <p:ext uri="{BB962C8B-B14F-4D97-AF65-F5344CB8AC3E}">
        <p14:creationId xmlns:p14="http://schemas.microsoft.com/office/powerpoint/2010/main" val="1622646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ingle-Image Cover">
    <p:spTree>
      <p:nvGrpSpPr>
        <p:cNvPr id="1" name=""/>
        <p:cNvGrpSpPr/>
        <p:nvPr/>
      </p:nvGrpSpPr>
      <p:grpSpPr>
        <a:xfrm>
          <a:off x="0" y="0"/>
          <a:ext cx="0" cy="0"/>
          <a:chOff x="0" y="0"/>
          <a:chExt cx="0" cy="0"/>
        </a:xfrm>
      </p:grpSpPr>
      <p:sp>
        <p:nvSpPr>
          <p:cNvPr id="8" name="Text Placeholder 19"/>
          <p:cNvSpPr>
            <a:spLocks noGrp="1"/>
          </p:cNvSpPr>
          <p:nvPr>
            <p:ph type="body" sz="quarter" idx="13" hasCustomPrompt="1"/>
          </p:nvPr>
        </p:nvSpPr>
        <p:spPr>
          <a:xfrm>
            <a:off x="1618734" y="6056155"/>
            <a:ext cx="4291236" cy="368656"/>
          </a:xfrm>
          <a:prstGeom prst="rect">
            <a:avLst/>
          </a:prstGeom>
        </p:spPr>
        <p:txBody>
          <a:bodyPr vert="horz" anchor="ctr"/>
          <a:lstStyle>
            <a:lvl1pPr>
              <a:defRPr sz="1200" baseline="0">
                <a:solidFill>
                  <a:schemeClr val="bg1"/>
                </a:solidFill>
                <a:latin typeface="Arial" pitchFamily="34" charset="0"/>
                <a:cs typeface="Arial" pitchFamily="34" charset="0"/>
              </a:defRPr>
            </a:lvl1pPr>
          </a:lstStyle>
          <a:p>
            <a:pPr lvl="0"/>
            <a:r>
              <a:rPr lang="en-US" dirty="0"/>
              <a:t>Name of the presenter</a:t>
            </a:r>
          </a:p>
        </p:txBody>
      </p:sp>
      <p:sp>
        <p:nvSpPr>
          <p:cNvPr id="10" name="Text Placeholder 17"/>
          <p:cNvSpPr>
            <a:spLocks noGrp="1"/>
          </p:cNvSpPr>
          <p:nvPr>
            <p:ph type="body" sz="quarter" idx="12" hasCustomPrompt="1"/>
          </p:nvPr>
        </p:nvSpPr>
        <p:spPr>
          <a:xfrm>
            <a:off x="1618734" y="5693971"/>
            <a:ext cx="4291237" cy="362183"/>
          </a:xfrm>
          <a:prstGeom prst="rect">
            <a:avLst/>
          </a:prstGeom>
        </p:spPr>
        <p:txBody>
          <a:bodyPr vert="horz" anchor="ctr"/>
          <a:lstStyle>
            <a:lvl1pPr>
              <a:defRPr sz="1800" b="1" i="0" cap="all" baseline="0">
                <a:solidFill>
                  <a:schemeClr val="bg1"/>
                </a:solidFill>
                <a:latin typeface="Arial" pitchFamily="34" charset="0"/>
                <a:cs typeface="Arial" pitchFamily="34" charset="0"/>
              </a:defRPr>
            </a:lvl1pPr>
          </a:lstStyle>
          <a:p>
            <a:pPr lvl="0"/>
            <a:r>
              <a:rPr lang="en-US" dirty="0"/>
              <a:t>Name of the presentation</a:t>
            </a:r>
          </a:p>
        </p:txBody>
      </p:sp>
      <p:sp>
        <p:nvSpPr>
          <p:cNvPr id="13" name="Text Placeholder 8"/>
          <p:cNvSpPr>
            <a:spLocks noGrp="1"/>
          </p:cNvSpPr>
          <p:nvPr>
            <p:ph type="body" sz="quarter" idx="11" hasCustomPrompt="1"/>
          </p:nvPr>
        </p:nvSpPr>
        <p:spPr>
          <a:xfrm>
            <a:off x="430434" y="6155182"/>
            <a:ext cx="828432" cy="218725"/>
          </a:xfrm>
          <a:prstGeom prst="rect">
            <a:avLst/>
          </a:prstGeom>
        </p:spPr>
        <p:txBody>
          <a:bodyPr vert="horz"/>
          <a:lstStyle>
            <a:lvl1pPr algn="ctr">
              <a:defRPr sz="750" baseline="0">
                <a:solidFill>
                  <a:schemeClr val="bg1"/>
                </a:solidFill>
                <a:latin typeface="Arial" pitchFamily="34" charset="0"/>
                <a:cs typeface="Arial" pitchFamily="34" charset="0"/>
              </a:defRPr>
            </a:lvl1pPr>
          </a:lstStyle>
          <a:p>
            <a:pPr lvl="0"/>
            <a:r>
              <a:rPr lang="en-US" dirty="0"/>
              <a:t>January 2019</a:t>
            </a:r>
          </a:p>
        </p:txBody>
      </p:sp>
      <p:cxnSp>
        <p:nvCxnSpPr>
          <p:cNvPr id="20" name="Straight Connector 19"/>
          <p:cNvCxnSpPr/>
          <p:nvPr userDrawn="1"/>
        </p:nvCxnSpPr>
        <p:spPr>
          <a:xfrm>
            <a:off x="430434" y="6155182"/>
            <a:ext cx="0" cy="218725"/>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5754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railblazing 2">
    <p:spTree>
      <p:nvGrpSpPr>
        <p:cNvPr id="1" name=""/>
        <p:cNvGrpSpPr/>
        <p:nvPr/>
      </p:nvGrpSpPr>
      <p:grpSpPr>
        <a:xfrm>
          <a:off x="0" y="0"/>
          <a:ext cx="0" cy="0"/>
          <a:chOff x="0" y="0"/>
          <a:chExt cx="0" cy="0"/>
        </a:xfrm>
      </p:grpSpPr>
      <p:sp>
        <p:nvSpPr>
          <p:cNvPr id="6" name="Line 9"/>
          <p:cNvSpPr>
            <a:spLocks noChangeShapeType="1"/>
          </p:cNvSpPr>
          <p:nvPr userDrawn="1"/>
        </p:nvSpPr>
        <p:spPr bwMode="auto">
          <a:xfrm>
            <a:off x="0" y="1323975"/>
            <a:ext cx="2895600" cy="0"/>
          </a:xfrm>
          <a:prstGeom prst="line">
            <a:avLst/>
          </a:prstGeom>
          <a:noFill/>
          <a:ln w="76200">
            <a:solidFill>
              <a:srgbClr val="D75008"/>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3" name="Title 1"/>
          <p:cNvSpPr>
            <a:spLocks noGrp="1"/>
          </p:cNvSpPr>
          <p:nvPr>
            <p:ph type="title"/>
          </p:nvPr>
        </p:nvSpPr>
        <p:spPr>
          <a:xfrm>
            <a:off x="1300163" y="228600"/>
            <a:ext cx="7534275" cy="1143000"/>
          </a:xfrm>
          <a:prstGeom prst="rect">
            <a:avLst/>
          </a:prstGeom>
        </p:spPr>
        <p:txBody>
          <a:bodyPr/>
          <a:lstStyle>
            <a:lvl1pPr>
              <a:defRPr sz="4800">
                <a:solidFill>
                  <a:srgbClr val="D75008"/>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4" name="Content Placeholder 2"/>
          <p:cNvSpPr>
            <a:spLocks noGrp="1"/>
          </p:cNvSpPr>
          <p:nvPr>
            <p:ph idx="1"/>
          </p:nvPr>
        </p:nvSpPr>
        <p:spPr>
          <a:xfrm>
            <a:off x="762000" y="1524000"/>
            <a:ext cx="7772400" cy="411480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470" y="228600"/>
            <a:ext cx="1071041" cy="968339"/>
          </a:xfrm>
          <a:prstGeom prst="rect">
            <a:avLst/>
          </a:prstGeom>
        </p:spPr>
      </p:pic>
    </p:spTree>
    <p:extLst>
      <p:ext uri="{BB962C8B-B14F-4D97-AF65-F5344CB8AC3E}">
        <p14:creationId xmlns:p14="http://schemas.microsoft.com/office/powerpoint/2010/main" val="198583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2F500E-9D12-46E3-ABC9-B443EC8DECAA}"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5B1C38-5344-4EE9-8E3A-5BF7D23EEFE6}" type="slidenum">
              <a:rPr lang="en-US" smtClean="0"/>
              <a:t>‹#›</a:t>
            </a:fld>
            <a:endParaRPr lang="en-US" dirty="0"/>
          </a:p>
        </p:txBody>
      </p:sp>
      <p:sp>
        <p:nvSpPr>
          <p:cNvPr id="9" name="Content Placeholder 2"/>
          <p:cNvSpPr>
            <a:spLocks noGrp="1"/>
          </p:cNvSpPr>
          <p:nvPr>
            <p:ph idx="1"/>
          </p:nvPr>
        </p:nvSpPr>
        <p:spPr>
          <a:xfrm>
            <a:off x="463640" y="1352282"/>
            <a:ext cx="8229600" cy="463149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a:xfrm>
            <a:off x="1380827" y="43154"/>
            <a:ext cx="7886700" cy="1138359"/>
          </a:xfrm>
          <a:prstGeom prst="rect">
            <a:avLst/>
          </a:prstGeom>
        </p:spPr>
        <p:txBody>
          <a:bodyPr/>
          <a:lstStyle/>
          <a:p>
            <a:r>
              <a:rPr lang="en-US"/>
              <a:t>Click to edit Master title style</a:t>
            </a:r>
            <a:endParaRPr lang="en-US" dirty="0"/>
          </a:p>
        </p:txBody>
      </p:sp>
      <p:pic>
        <p:nvPicPr>
          <p:cNvPr id="8" name="Picture 7" descr="Clean Agent.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9964" y="130465"/>
            <a:ext cx="837372" cy="75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15644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moking Cloud">
    <p:spTree>
      <p:nvGrpSpPr>
        <p:cNvPr id="1" name=""/>
        <p:cNvGrpSpPr/>
        <p:nvPr/>
      </p:nvGrpSpPr>
      <p:grpSpPr>
        <a:xfrm>
          <a:off x="0" y="0"/>
          <a:ext cx="0" cy="0"/>
          <a:chOff x="0" y="0"/>
          <a:chExt cx="0" cy="0"/>
        </a:xfrm>
      </p:grpSpPr>
      <p:sp>
        <p:nvSpPr>
          <p:cNvPr id="6" name="Line 9"/>
          <p:cNvSpPr>
            <a:spLocks noChangeShapeType="1"/>
          </p:cNvSpPr>
          <p:nvPr userDrawn="1"/>
        </p:nvSpPr>
        <p:spPr bwMode="auto">
          <a:xfrm>
            <a:off x="0" y="1323975"/>
            <a:ext cx="2895600" cy="0"/>
          </a:xfrm>
          <a:prstGeom prst="line">
            <a:avLst/>
          </a:prstGeom>
          <a:noFill/>
          <a:ln w="76200">
            <a:solidFill>
              <a:srgbClr val="D75008"/>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dirty="0"/>
          </a:p>
        </p:txBody>
      </p:sp>
      <p:sp>
        <p:nvSpPr>
          <p:cNvPr id="3" name="Title 1"/>
          <p:cNvSpPr>
            <a:spLocks noGrp="1"/>
          </p:cNvSpPr>
          <p:nvPr>
            <p:ph type="title"/>
          </p:nvPr>
        </p:nvSpPr>
        <p:spPr>
          <a:xfrm>
            <a:off x="1300163" y="228600"/>
            <a:ext cx="7534275" cy="1143000"/>
          </a:xfrm>
          <a:prstGeom prst="rect">
            <a:avLst/>
          </a:prstGeom>
        </p:spPr>
        <p:txBody>
          <a:bodyPr/>
          <a:lstStyle>
            <a:lvl1pPr>
              <a:defRPr sz="4800">
                <a:solidFill>
                  <a:srgbClr val="D75008"/>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4" name="Content Placeholder 2"/>
          <p:cNvSpPr>
            <a:spLocks noGrp="1"/>
          </p:cNvSpPr>
          <p:nvPr>
            <p:ph idx="1"/>
          </p:nvPr>
        </p:nvSpPr>
        <p:spPr>
          <a:xfrm>
            <a:off x="762000" y="1524000"/>
            <a:ext cx="7772400" cy="411480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6" name="Picture 2" descr="C:\Users\LKaiser\Documents\2 Sales and Marketing\Presentations\2015 Spring 7x24 Clean Agents\Data Center Industry Updates Icon.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7766" y="112886"/>
            <a:ext cx="1223834" cy="119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070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98475" y="311150"/>
            <a:ext cx="8202613" cy="5595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3"/>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8B0DD30-9F7F-48DB-919C-BCAA239193B7}"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08131896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ORR Corporation Website Slide">
    <p:spTree>
      <p:nvGrpSpPr>
        <p:cNvPr id="1" name=""/>
        <p:cNvGrpSpPr/>
        <p:nvPr/>
      </p:nvGrpSpPr>
      <p:grpSpPr>
        <a:xfrm>
          <a:off x="0" y="0"/>
          <a:ext cx="0" cy="0"/>
          <a:chOff x="0" y="0"/>
          <a:chExt cx="0" cy="0"/>
        </a:xfrm>
      </p:grpSpPr>
      <p:sp>
        <p:nvSpPr>
          <p:cNvPr id="3" name="Rectangle 2"/>
          <p:cNvSpPr/>
          <p:nvPr userDrawn="1"/>
        </p:nvSpPr>
        <p:spPr>
          <a:xfrm>
            <a:off x="0" y="6262123"/>
            <a:ext cx="9144000" cy="595876"/>
          </a:xfrm>
          <a:prstGeom prst="rect">
            <a:avLst/>
          </a:prstGeom>
          <a:solidFill>
            <a:srgbClr val="333F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5494283" y="0"/>
            <a:ext cx="3649718" cy="126124"/>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97620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
        <p:nvSpPr>
          <p:cNvPr id="17" name="Title 1"/>
          <p:cNvSpPr>
            <a:spLocks noGrp="1"/>
          </p:cNvSpPr>
          <p:nvPr>
            <p:ph type="ctrTitle" hasCustomPrompt="1"/>
          </p:nvPr>
        </p:nvSpPr>
        <p:spPr>
          <a:xfrm>
            <a:off x="457200" y="665163"/>
            <a:ext cx="8229599" cy="2387600"/>
          </a:xfrm>
        </p:spPr>
        <p:txBody>
          <a:bodyPr anchor="b">
            <a:normAutofit/>
          </a:bodyPr>
          <a:lstStyle>
            <a:lvl1pPr algn="ctr">
              <a:defRPr sz="4400">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dirty="0"/>
              <a:t>CLICK TO EDIT MASTER TITLE STYLE</a:t>
            </a:r>
          </a:p>
        </p:txBody>
      </p:sp>
      <p:sp>
        <p:nvSpPr>
          <p:cNvPr id="18" name="Subtitle 2"/>
          <p:cNvSpPr>
            <a:spLocks noGrp="1"/>
          </p:cNvSpPr>
          <p:nvPr>
            <p:ph type="subTitle" idx="1" hasCustomPrompt="1"/>
          </p:nvPr>
        </p:nvSpPr>
        <p:spPr>
          <a:xfrm>
            <a:off x="1142999" y="3283061"/>
            <a:ext cx="6858000" cy="1655762"/>
          </a:xfrm>
        </p:spPr>
        <p:txBody>
          <a:bodyPr>
            <a:normAutofit/>
          </a:bodyPr>
          <a:lstStyle>
            <a:lvl1pPr marL="0" indent="0" algn="ctr">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a:p>
            <a:r>
              <a:rPr lang="en-US" dirty="0"/>
              <a:t>Month Day, Year</a:t>
            </a:r>
          </a:p>
        </p:txBody>
      </p:sp>
    </p:spTree>
    <p:custDataLst>
      <p:tags r:id="rId1"/>
    </p:custDataLst>
    <p:extLst>
      <p:ext uri="{BB962C8B-B14F-4D97-AF65-F5344CB8AC3E}">
        <p14:creationId xmlns:p14="http://schemas.microsoft.com/office/powerpoint/2010/main" val="875826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2684" y="291213"/>
            <a:ext cx="7189597" cy="1068379"/>
          </a:xfrm>
        </p:spPr>
        <p:txBody>
          <a:bodyPr/>
          <a:lstStyle/>
          <a:p>
            <a:r>
              <a:rPr lang="en-US" dirty="0"/>
              <a:t>Click to edit Master title style</a:t>
            </a:r>
          </a:p>
        </p:txBody>
      </p:sp>
      <p:sp>
        <p:nvSpPr>
          <p:cNvPr id="3" name="Content Placeholder 2"/>
          <p:cNvSpPr>
            <a:spLocks noGrp="1"/>
          </p:cNvSpPr>
          <p:nvPr>
            <p:ph idx="1"/>
          </p:nvPr>
        </p:nvSpPr>
        <p:spPr>
          <a:xfrm>
            <a:off x="628650" y="1524837"/>
            <a:ext cx="7886700" cy="465212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4231285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3056160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82684" y="77530"/>
            <a:ext cx="7253926" cy="1430856"/>
          </a:xfrm>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3244357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5809" y="160095"/>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30238" y="1681163"/>
            <a:ext cx="386873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2677569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7"/>
            <a:ext cx="6858000" cy="1655763"/>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6356356"/>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1565E2-F002-7B4A-99B8-C48B4AAB9903}" type="slidenum">
              <a:rPr lang="en-US" smtClean="0"/>
              <a:t>‹#›</a:t>
            </a:fld>
            <a:endParaRPr lang="en-US" dirty="0"/>
          </a:p>
        </p:txBody>
      </p:sp>
    </p:spTree>
    <p:extLst>
      <p:ext uri="{BB962C8B-B14F-4D97-AF65-F5344CB8AC3E}">
        <p14:creationId xmlns:p14="http://schemas.microsoft.com/office/powerpoint/2010/main" val="2360942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2869211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2168207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890758"/>
            <a:ext cx="2949575"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788" y="1420983"/>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490958"/>
            <a:ext cx="2949575"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1862263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882872"/>
            <a:ext cx="2949575"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3887788" y="141309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483072"/>
            <a:ext cx="2949575"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3578524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2275914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33072298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8383806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122363"/>
            <a:ext cx="6858000" cy="2387600"/>
          </a:xfrm>
          <a:prstGeom prst="rect">
            <a:avLst/>
          </a:prstGeom>
        </p:spPr>
        <p:txBody>
          <a:bodyPr anchor="b">
            <a:normAutofit/>
          </a:bodyPr>
          <a:lstStyle>
            <a:lvl1pPr algn="ctr">
              <a:defRPr sz="4400">
                <a:solidFill>
                  <a:srgbClr val="FFC000"/>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6915984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
        <p:nvSpPr>
          <p:cNvPr id="17" name="Title 1"/>
          <p:cNvSpPr>
            <a:spLocks noGrp="1"/>
          </p:cNvSpPr>
          <p:nvPr>
            <p:ph type="ctrTitle" hasCustomPrompt="1"/>
          </p:nvPr>
        </p:nvSpPr>
        <p:spPr>
          <a:xfrm>
            <a:off x="457200" y="665163"/>
            <a:ext cx="8229599" cy="2387600"/>
          </a:xfrm>
        </p:spPr>
        <p:txBody>
          <a:bodyPr anchor="b">
            <a:normAutofit/>
          </a:bodyPr>
          <a:lstStyle>
            <a:lvl1pPr algn="ctr">
              <a:defRPr sz="4400">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dirty="0"/>
              <a:t>CLICK TO EDIT MASTER TITLE STYLE</a:t>
            </a:r>
          </a:p>
        </p:txBody>
      </p:sp>
      <p:sp>
        <p:nvSpPr>
          <p:cNvPr id="18" name="Subtitle 2"/>
          <p:cNvSpPr>
            <a:spLocks noGrp="1"/>
          </p:cNvSpPr>
          <p:nvPr>
            <p:ph type="subTitle" idx="1" hasCustomPrompt="1"/>
          </p:nvPr>
        </p:nvSpPr>
        <p:spPr>
          <a:xfrm>
            <a:off x="1142999" y="3283061"/>
            <a:ext cx="6858000" cy="1655762"/>
          </a:xfrm>
        </p:spPr>
        <p:txBody>
          <a:bodyPr>
            <a:normAutofit/>
          </a:bodyPr>
          <a:lstStyle>
            <a:lvl1pPr marL="0" indent="0" algn="ctr">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a:p>
            <a:r>
              <a:rPr lang="en-US" dirty="0"/>
              <a:t>Month Day, Year</a:t>
            </a:r>
          </a:p>
        </p:txBody>
      </p:sp>
    </p:spTree>
    <p:custDataLst>
      <p:tags r:id="rId1"/>
    </p:custDataLst>
    <p:extLst>
      <p:ext uri="{BB962C8B-B14F-4D97-AF65-F5344CB8AC3E}">
        <p14:creationId xmlns:p14="http://schemas.microsoft.com/office/powerpoint/2010/main" val="29373675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2684" y="291213"/>
            <a:ext cx="7189597" cy="1068379"/>
          </a:xfrm>
        </p:spPr>
        <p:txBody>
          <a:bodyPr/>
          <a:lstStyle/>
          <a:p>
            <a:r>
              <a:rPr lang="en-US" dirty="0"/>
              <a:t>Click to edit Master title style</a:t>
            </a:r>
          </a:p>
        </p:txBody>
      </p:sp>
      <p:sp>
        <p:nvSpPr>
          <p:cNvPr id="3" name="Content Placeholder 2"/>
          <p:cNvSpPr>
            <a:spLocks noGrp="1"/>
          </p:cNvSpPr>
          <p:nvPr>
            <p:ph idx="1"/>
          </p:nvPr>
        </p:nvSpPr>
        <p:spPr>
          <a:xfrm>
            <a:off x="628650" y="1524837"/>
            <a:ext cx="7886700" cy="465212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755951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686800" cy="5029200"/>
          </a:xfrm>
          <a:prstGeom prst="rect">
            <a:avLst/>
          </a:prstGeom>
        </p:spPr>
        <p:txBody>
          <a:bodyPr/>
          <a:lstStyle>
            <a:lvl2pPr>
              <a:spcBef>
                <a:spcPts val="300"/>
              </a:spcBef>
              <a:defRPr/>
            </a:lvl2pPr>
            <a:lvl3pPr>
              <a:spcBef>
                <a:spcPts val="300"/>
              </a:spcBef>
              <a:defRPr/>
            </a:lvl3pPr>
            <a:lvl4pPr>
              <a:spcBef>
                <a:spcPts val="300"/>
              </a:spcBef>
              <a:defRPr/>
            </a:lvl4pPr>
            <a:lvl5pPr>
              <a:spcBef>
                <a:spcPts val="3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endParaRPr lang="en-US" dirty="0"/>
          </a:p>
        </p:txBody>
      </p:sp>
      <p:sp>
        <p:nvSpPr>
          <p:cNvPr id="4" name="Slide Number Placeholder 5"/>
          <p:cNvSpPr>
            <a:spLocks noGrp="1"/>
          </p:cNvSpPr>
          <p:nvPr>
            <p:ph type="sldNum" sz="quarter" idx="10"/>
          </p:nvPr>
        </p:nvSpPr>
        <p:spPr/>
        <p:txBody>
          <a:bodyPr/>
          <a:lstStyle>
            <a:lvl1pPr>
              <a:defRPr/>
            </a:lvl1pPr>
          </a:lstStyle>
          <a:p>
            <a:fld id="{4E0FF2CB-8DF7-447E-A5BC-49040919B7AB}" type="slidenum">
              <a:rPr lang="en-US" altLang="en-US"/>
              <a:pPr/>
              <a:t>‹#›</a:t>
            </a:fld>
            <a:endParaRPr lang="en-US" altLang="en-US" dirty="0"/>
          </a:p>
        </p:txBody>
      </p:sp>
    </p:spTree>
    <p:extLst>
      <p:ext uri="{BB962C8B-B14F-4D97-AF65-F5344CB8AC3E}">
        <p14:creationId xmlns:p14="http://schemas.microsoft.com/office/powerpoint/2010/main" val="3870586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30061967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82684" y="77530"/>
            <a:ext cx="7253926" cy="1430856"/>
          </a:xfrm>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12318073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5809" y="160095"/>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30238" y="1681163"/>
            <a:ext cx="386873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20877184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7568073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4153380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890758"/>
            <a:ext cx="2949575"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788" y="1420983"/>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490958"/>
            <a:ext cx="2949575"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40125676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882872"/>
            <a:ext cx="2949575"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3887788" y="141309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483072"/>
            <a:ext cx="2949575"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15424505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3030083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23402447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612907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592963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122363"/>
            <a:ext cx="6858000" cy="2387600"/>
          </a:xfrm>
          <a:prstGeom prst="rect">
            <a:avLst/>
          </a:prstGeom>
        </p:spPr>
        <p:txBody>
          <a:bodyPr anchor="b">
            <a:normAutofit/>
          </a:bodyPr>
          <a:lstStyle>
            <a:lvl1pPr algn="ctr">
              <a:defRPr sz="4400">
                <a:solidFill>
                  <a:srgbClr val="FFC000"/>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4047943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ORR Corporation Website Slide">
    <p:spTree>
      <p:nvGrpSpPr>
        <p:cNvPr id="1" name=""/>
        <p:cNvGrpSpPr/>
        <p:nvPr/>
      </p:nvGrpSpPr>
      <p:grpSpPr>
        <a:xfrm>
          <a:off x="0" y="0"/>
          <a:ext cx="0" cy="0"/>
          <a:chOff x="0" y="0"/>
          <a:chExt cx="0" cy="0"/>
        </a:xfrm>
      </p:grpSpPr>
      <p:sp>
        <p:nvSpPr>
          <p:cNvPr id="3" name="Rectangle 2"/>
          <p:cNvSpPr/>
          <p:nvPr userDrawn="1"/>
        </p:nvSpPr>
        <p:spPr>
          <a:xfrm>
            <a:off x="0" y="6262123"/>
            <a:ext cx="9144000" cy="595876"/>
          </a:xfrm>
          <a:prstGeom prst="rect">
            <a:avLst/>
          </a:prstGeom>
          <a:solidFill>
            <a:srgbClr val="333F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5494283" y="0"/>
            <a:ext cx="3649718" cy="126124"/>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19278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
        <p:nvSpPr>
          <p:cNvPr id="17" name="Title 1"/>
          <p:cNvSpPr>
            <a:spLocks noGrp="1"/>
          </p:cNvSpPr>
          <p:nvPr>
            <p:ph type="ctrTitle" hasCustomPrompt="1"/>
          </p:nvPr>
        </p:nvSpPr>
        <p:spPr>
          <a:xfrm>
            <a:off x="457200" y="665163"/>
            <a:ext cx="8229599" cy="2387600"/>
          </a:xfrm>
        </p:spPr>
        <p:txBody>
          <a:bodyPr anchor="b">
            <a:normAutofit/>
          </a:bodyPr>
          <a:lstStyle>
            <a:lvl1pPr algn="ctr">
              <a:defRPr sz="4400">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dirty="0"/>
              <a:t>CLICK TO EDIT MASTER TITLE STYLE</a:t>
            </a:r>
          </a:p>
        </p:txBody>
      </p:sp>
      <p:sp>
        <p:nvSpPr>
          <p:cNvPr id="18" name="Subtitle 2"/>
          <p:cNvSpPr>
            <a:spLocks noGrp="1"/>
          </p:cNvSpPr>
          <p:nvPr>
            <p:ph type="subTitle" idx="1" hasCustomPrompt="1"/>
          </p:nvPr>
        </p:nvSpPr>
        <p:spPr>
          <a:xfrm>
            <a:off x="1142999" y="3283061"/>
            <a:ext cx="6858000" cy="1655762"/>
          </a:xfrm>
        </p:spPr>
        <p:txBody>
          <a:bodyPr>
            <a:normAutofit/>
          </a:bodyPr>
          <a:lstStyle>
            <a:lvl1pPr marL="0" indent="0" algn="ctr">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a:p>
            <a:r>
              <a:rPr lang="en-US" dirty="0"/>
              <a:t>Month Day, Year</a:t>
            </a:r>
          </a:p>
        </p:txBody>
      </p:sp>
    </p:spTree>
    <p:custDataLst>
      <p:tags r:id="rId1"/>
    </p:custDataLst>
    <p:extLst>
      <p:ext uri="{BB962C8B-B14F-4D97-AF65-F5344CB8AC3E}">
        <p14:creationId xmlns:p14="http://schemas.microsoft.com/office/powerpoint/2010/main" val="18283007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2684" y="291213"/>
            <a:ext cx="7189597" cy="1068379"/>
          </a:xfrm>
        </p:spPr>
        <p:txBody>
          <a:bodyPr/>
          <a:lstStyle/>
          <a:p>
            <a:r>
              <a:rPr lang="en-US" dirty="0"/>
              <a:t>Click to edit Master title style</a:t>
            </a:r>
          </a:p>
        </p:txBody>
      </p:sp>
      <p:sp>
        <p:nvSpPr>
          <p:cNvPr id="3" name="Content Placeholder 2"/>
          <p:cNvSpPr>
            <a:spLocks noGrp="1"/>
          </p:cNvSpPr>
          <p:nvPr>
            <p:ph idx="1"/>
          </p:nvPr>
        </p:nvSpPr>
        <p:spPr>
          <a:xfrm>
            <a:off x="628650" y="1524837"/>
            <a:ext cx="7886700" cy="465212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39028771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26333989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82684" y="77530"/>
            <a:ext cx="7253926" cy="1430856"/>
          </a:xfrm>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24178011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5809" y="160095"/>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30238" y="1681163"/>
            <a:ext cx="386873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17165218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6675413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6353663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890758"/>
            <a:ext cx="2949575"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788" y="1420983"/>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490958"/>
            <a:ext cx="2949575"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2470929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
        <p:nvSpPr>
          <p:cNvPr id="17" name="Title 1"/>
          <p:cNvSpPr>
            <a:spLocks noGrp="1"/>
          </p:cNvSpPr>
          <p:nvPr>
            <p:ph type="ctrTitle" hasCustomPrompt="1"/>
          </p:nvPr>
        </p:nvSpPr>
        <p:spPr>
          <a:xfrm>
            <a:off x="457200" y="665163"/>
            <a:ext cx="8229599" cy="2387600"/>
          </a:xfrm>
        </p:spPr>
        <p:txBody>
          <a:bodyPr anchor="b">
            <a:normAutofit/>
          </a:bodyPr>
          <a:lstStyle>
            <a:lvl1pPr algn="ctr">
              <a:defRPr sz="4400">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dirty="0"/>
              <a:t>CLICK TO EDIT MASTER TITLE STYLE</a:t>
            </a:r>
          </a:p>
        </p:txBody>
      </p:sp>
      <p:sp>
        <p:nvSpPr>
          <p:cNvPr id="18" name="Subtitle 2"/>
          <p:cNvSpPr>
            <a:spLocks noGrp="1"/>
          </p:cNvSpPr>
          <p:nvPr>
            <p:ph type="subTitle" idx="1" hasCustomPrompt="1"/>
          </p:nvPr>
        </p:nvSpPr>
        <p:spPr>
          <a:xfrm>
            <a:off x="1142999" y="3283061"/>
            <a:ext cx="6858000" cy="1655762"/>
          </a:xfrm>
        </p:spPr>
        <p:txBody>
          <a:bodyPr>
            <a:normAutofit/>
          </a:bodyPr>
          <a:lstStyle>
            <a:lvl1pPr marL="0" indent="0" algn="ctr">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a:p>
            <a:r>
              <a:rPr lang="en-US" dirty="0"/>
              <a:t>Month Day, Year</a:t>
            </a:r>
          </a:p>
        </p:txBody>
      </p:sp>
    </p:spTree>
    <p:custDataLst>
      <p:tags r:id="rId1"/>
    </p:custDataLst>
    <p:extLst>
      <p:ext uri="{BB962C8B-B14F-4D97-AF65-F5344CB8AC3E}">
        <p14:creationId xmlns:p14="http://schemas.microsoft.com/office/powerpoint/2010/main" val="21144719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882872"/>
            <a:ext cx="2949575"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3887788" y="141309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483072"/>
            <a:ext cx="2949575"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831783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16138749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6416774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4564048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122363"/>
            <a:ext cx="6858000" cy="2387600"/>
          </a:xfrm>
          <a:prstGeom prst="rect">
            <a:avLst/>
          </a:prstGeom>
        </p:spPr>
        <p:txBody>
          <a:bodyPr anchor="b">
            <a:normAutofit/>
          </a:bodyPr>
          <a:lstStyle>
            <a:lvl1pPr algn="ctr">
              <a:defRPr sz="4400">
                <a:solidFill>
                  <a:srgbClr val="FFC000"/>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6026759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ORR Corporation Website Slide">
    <p:spTree>
      <p:nvGrpSpPr>
        <p:cNvPr id="1" name=""/>
        <p:cNvGrpSpPr/>
        <p:nvPr/>
      </p:nvGrpSpPr>
      <p:grpSpPr>
        <a:xfrm>
          <a:off x="0" y="0"/>
          <a:ext cx="0" cy="0"/>
          <a:chOff x="0" y="0"/>
          <a:chExt cx="0" cy="0"/>
        </a:xfrm>
      </p:grpSpPr>
      <p:sp>
        <p:nvSpPr>
          <p:cNvPr id="3" name="Rectangle 2"/>
          <p:cNvSpPr/>
          <p:nvPr userDrawn="1"/>
        </p:nvSpPr>
        <p:spPr>
          <a:xfrm>
            <a:off x="0" y="6262123"/>
            <a:ext cx="9144000" cy="595876"/>
          </a:xfrm>
          <a:prstGeom prst="rect">
            <a:avLst/>
          </a:prstGeom>
          <a:solidFill>
            <a:srgbClr val="333F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5494283" y="0"/>
            <a:ext cx="3649718" cy="126124"/>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3673212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1271B5D-B342-43BB-B9CC-68F3DFFD032E}"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60C415-F849-4433-AD80-E395F96BEBA2}" type="slidenum">
              <a:rPr lang="en-US" smtClean="0"/>
              <a:t>‹#›</a:t>
            </a:fld>
            <a:endParaRPr lang="en-US" dirty="0"/>
          </a:p>
        </p:txBody>
      </p:sp>
    </p:spTree>
    <p:extLst>
      <p:ext uri="{BB962C8B-B14F-4D97-AF65-F5344CB8AC3E}">
        <p14:creationId xmlns:p14="http://schemas.microsoft.com/office/powerpoint/2010/main" val="4078971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271B5D-B342-43BB-B9CC-68F3DFFD032E}"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60C415-F849-4433-AD80-E395F96BEBA2}" type="slidenum">
              <a:rPr lang="en-US" smtClean="0"/>
              <a:t>‹#›</a:t>
            </a:fld>
            <a:endParaRPr lang="en-US" dirty="0"/>
          </a:p>
        </p:txBody>
      </p:sp>
    </p:spTree>
    <p:extLst>
      <p:ext uri="{BB962C8B-B14F-4D97-AF65-F5344CB8AC3E}">
        <p14:creationId xmlns:p14="http://schemas.microsoft.com/office/powerpoint/2010/main" val="15056093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1271B5D-B342-43BB-B9CC-68F3DFFD032E}"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60C415-F849-4433-AD80-E395F96BEBA2}" type="slidenum">
              <a:rPr lang="en-US" smtClean="0"/>
              <a:t>‹#›</a:t>
            </a:fld>
            <a:endParaRPr lang="en-US" dirty="0"/>
          </a:p>
        </p:txBody>
      </p:sp>
    </p:spTree>
    <p:extLst>
      <p:ext uri="{BB962C8B-B14F-4D97-AF65-F5344CB8AC3E}">
        <p14:creationId xmlns:p14="http://schemas.microsoft.com/office/powerpoint/2010/main" val="14794870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271B5D-B342-43BB-B9CC-68F3DFFD032E}"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60C415-F849-4433-AD80-E395F96BEBA2}" type="slidenum">
              <a:rPr lang="en-US" smtClean="0"/>
              <a:t>‹#›</a:t>
            </a:fld>
            <a:endParaRPr lang="en-US" dirty="0"/>
          </a:p>
        </p:txBody>
      </p:sp>
    </p:spTree>
    <p:extLst>
      <p:ext uri="{BB962C8B-B14F-4D97-AF65-F5344CB8AC3E}">
        <p14:creationId xmlns:p14="http://schemas.microsoft.com/office/powerpoint/2010/main" val="236452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2684" y="291213"/>
            <a:ext cx="7189597" cy="1068379"/>
          </a:xfrm>
        </p:spPr>
        <p:txBody>
          <a:bodyPr/>
          <a:lstStyle/>
          <a:p>
            <a:r>
              <a:rPr lang="en-US" dirty="0"/>
              <a:t>Click to edit Master title style</a:t>
            </a:r>
          </a:p>
        </p:txBody>
      </p:sp>
      <p:sp>
        <p:nvSpPr>
          <p:cNvPr id="3" name="Content Placeholder 2"/>
          <p:cNvSpPr>
            <a:spLocks noGrp="1"/>
          </p:cNvSpPr>
          <p:nvPr>
            <p:ph idx="1"/>
          </p:nvPr>
        </p:nvSpPr>
        <p:spPr>
          <a:xfrm>
            <a:off x="628650" y="1524837"/>
            <a:ext cx="7886700" cy="465212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12068875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271B5D-B342-43BB-B9CC-68F3DFFD032E}" type="datetimeFigureOut">
              <a:rPr lang="en-US" smtClean="0"/>
              <a:t>3/11/2019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660C415-F849-4433-AD80-E395F96BEBA2}" type="slidenum">
              <a:rPr lang="en-US" smtClean="0"/>
              <a:t>‹#›</a:t>
            </a:fld>
            <a:endParaRPr lang="en-US" dirty="0"/>
          </a:p>
        </p:txBody>
      </p:sp>
    </p:spTree>
    <p:extLst>
      <p:ext uri="{BB962C8B-B14F-4D97-AF65-F5344CB8AC3E}">
        <p14:creationId xmlns:p14="http://schemas.microsoft.com/office/powerpoint/2010/main" val="9661823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271B5D-B342-43BB-B9CC-68F3DFFD032E}" type="datetimeFigureOut">
              <a:rPr lang="en-US" smtClean="0"/>
              <a:t>3/11/2019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660C415-F849-4433-AD80-E395F96BEBA2}" type="slidenum">
              <a:rPr lang="en-US" smtClean="0"/>
              <a:t>‹#›</a:t>
            </a:fld>
            <a:endParaRPr lang="en-US" dirty="0"/>
          </a:p>
        </p:txBody>
      </p:sp>
    </p:spTree>
    <p:extLst>
      <p:ext uri="{BB962C8B-B14F-4D97-AF65-F5344CB8AC3E}">
        <p14:creationId xmlns:p14="http://schemas.microsoft.com/office/powerpoint/2010/main" val="3593872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271B5D-B342-43BB-B9CC-68F3DFFD032E}" type="datetimeFigureOut">
              <a:rPr lang="en-US" smtClean="0"/>
              <a:t>3/11/2019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660C415-F849-4433-AD80-E395F96BEBA2}" type="slidenum">
              <a:rPr lang="en-US" smtClean="0"/>
              <a:t>‹#›</a:t>
            </a:fld>
            <a:endParaRPr lang="en-US" dirty="0"/>
          </a:p>
        </p:txBody>
      </p:sp>
    </p:spTree>
    <p:extLst>
      <p:ext uri="{BB962C8B-B14F-4D97-AF65-F5344CB8AC3E}">
        <p14:creationId xmlns:p14="http://schemas.microsoft.com/office/powerpoint/2010/main" val="8545640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271B5D-B342-43BB-B9CC-68F3DFFD032E}"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60C415-F849-4433-AD80-E395F96BEBA2}" type="slidenum">
              <a:rPr lang="en-US" smtClean="0"/>
              <a:t>‹#›</a:t>
            </a:fld>
            <a:endParaRPr lang="en-US" dirty="0"/>
          </a:p>
        </p:txBody>
      </p:sp>
    </p:spTree>
    <p:extLst>
      <p:ext uri="{BB962C8B-B14F-4D97-AF65-F5344CB8AC3E}">
        <p14:creationId xmlns:p14="http://schemas.microsoft.com/office/powerpoint/2010/main" val="31149485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271B5D-B342-43BB-B9CC-68F3DFFD032E}"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60C415-F849-4433-AD80-E395F96BEBA2}" type="slidenum">
              <a:rPr lang="en-US" smtClean="0"/>
              <a:t>‹#›</a:t>
            </a:fld>
            <a:endParaRPr lang="en-US" dirty="0"/>
          </a:p>
        </p:txBody>
      </p:sp>
    </p:spTree>
    <p:extLst>
      <p:ext uri="{BB962C8B-B14F-4D97-AF65-F5344CB8AC3E}">
        <p14:creationId xmlns:p14="http://schemas.microsoft.com/office/powerpoint/2010/main" val="32778211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271B5D-B342-43BB-B9CC-68F3DFFD032E}"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60C415-F849-4433-AD80-E395F96BEBA2}" type="slidenum">
              <a:rPr lang="en-US" smtClean="0"/>
              <a:t>‹#›</a:t>
            </a:fld>
            <a:endParaRPr lang="en-US" dirty="0"/>
          </a:p>
        </p:txBody>
      </p:sp>
    </p:spTree>
    <p:extLst>
      <p:ext uri="{BB962C8B-B14F-4D97-AF65-F5344CB8AC3E}">
        <p14:creationId xmlns:p14="http://schemas.microsoft.com/office/powerpoint/2010/main" val="28910017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271B5D-B342-43BB-B9CC-68F3DFFD032E}"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60C415-F849-4433-AD80-E395F96BEBA2}" type="slidenum">
              <a:rPr lang="en-US" smtClean="0"/>
              <a:t>‹#›</a:t>
            </a:fld>
            <a:endParaRPr lang="en-US" dirty="0"/>
          </a:p>
        </p:txBody>
      </p:sp>
    </p:spTree>
    <p:extLst>
      <p:ext uri="{BB962C8B-B14F-4D97-AF65-F5344CB8AC3E}">
        <p14:creationId xmlns:p14="http://schemas.microsoft.com/office/powerpoint/2010/main" val="33512960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RR Corporation Website Slide">
    <p:spTree>
      <p:nvGrpSpPr>
        <p:cNvPr id="1" name=""/>
        <p:cNvGrpSpPr/>
        <p:nvPr/>
      </p:nvGrpSpPr>
      <p:grpSpPr>
        <a:xfrm>
          <a:off x="0" y="0"/>
          <a:ext cx="0" cy="0"/>
          <a:chOff x="0" y="0"/>
          <a:chExt cx="0" cy="0"/>
        </a:xfrm>
      </p:grpSpPr>
      <p:sp>
        <p:nvSpPr>
          <p:cNvPr id="3" name="Rectangle 2"/>
          <p:cNvSpPr/>
          <p:nvPr userDrawn="1"/>
        </p:nvSpPr>
        <p:spPr>
          <a:xfrm>
            <a:off x="0" y="6262123"/>
            <a:ext cx="9144000" cy="595876"/>
          </a:xfrm>
          <a:prstGeom prst="rect">
            <a:avLst/>
          </a:prstGeom>
          <a:solidFill>
            <a:srgbClr val="333F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5494283" y="0"/>
            <a:ext cx="3649718" cy="126124"/>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339299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rgbClr val="D75008"/>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D9241B5-2471-478C-A9EE-8C3B5C5E52CF}" type="slidenum">
              <a:rPr lang="en-US"/>
              <a:pPr>
                <a:defRPr/>
              </a:pPr>
              <a:t>‹#›</a:t>
            </a:fld>
            <a:endParaRPr lang="en-US" dirty="0"/>
          </a:p>
        </p:txBody>
      </p:sp>
    </p:spTree>
    <p:extLst>
      <p:ext uri="{BB962C8B-B14F-4D97-AF65-F5344CB8AC3E}">
        <p14:creationId xmlns:p14="http://schemas.microsoft.com/office/powerpoint/2010/main" val="6761159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8" descr="data_center 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protection_fad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data_center 2.png"/>
          <p:cNvPicPr>
            <a:picLocks noChangeAspect="1"/>
          </p:cNvPicPr>
          <p:nvPr userDrawn="1"/>
        </p:nvPicPr>
        <p:blipFill>
          <a:blip r:embed="rId3" cstate="prin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9"/>
          <p:cNvSpPr>
            <a:spLocks noChangeShapeType="1"/>
          </p:cNvSpPr>
          <p:nvPr userDrawn="1"/>
        </p:nvSpPr>
        <p:spPr bwMode="auto">
          <a:xfrm flipV="1">
            <a:off x="0" y="1323975"/>
            <a:ext cx="2895600" cy="9525"/>
          </a:xfrm>
          <a:prstGeom prst="line">
            <a:avLst/>
          </a:prstGeom>
          <a:noFill/>
          <a:ln w="76200">
            <a:solidFill>
              <a:srgbClr val="D75008"/>
            </a:solidFill>
            <a:round/>
            <a:headEnd/>
            <a:tailEnd/>
          </a:ln>
          <a:effectLst>
            <a:outerShdw dist="35921" dir="2700000" algn="ctr" rotWithShape="0">
              <a:schemeClr val="tx1"/>
            </a:outerShdw>
          </a:effectLst>
          <a:extLst/>
        </p:spPr>
        <p:txBody>
          <a:bodyPr/>
          <a:lstStyle/>
          <a:p>
            <a:pPr>
              <a:defRPr/>
            </a:pPr>
            <a:endParaRPr lang="en-US" dirty="0">
              <a:cs typeface="Arial" pitchFamily="34" charset="0"/>
            </a:endParaRPr>
          </a:p>
        </p:txBody>
      </p:sp>
      <p:pic>
        <p:nvPicPr>
          <p:cNvPr id="8" name="Picture 6" descr="Presentation Icon 2.png"/>
          <p:cNvPicPr>
            <a:picLocks noChangeAspect="1"/>
          </p:cNvPicPr>
          <p:nvPr userDrawn="1"/>
        </p:nvPicPr>
        <p:blipFill>
          <a:blip r:embed="rId4" cstate="print">
            <a:extLst>
              <a:ext uri="{28A0092B-C50C-407E-A947-70E740481C1C}">
                <a14:useLocalDpi xmlns:a14="http://schemas.microsoft.com/office/drawing/2010/main" val="0"/>
              </a:ext>
            </a:extLst>
          </a:blip>
          <a:srcRect l="8096" b="14764"/>
          <a:stretch>
            <a:fillRect/>
          </a:stretch>
        </p:blipFill>
        <p:spPr bwMode="auto">
          <a:xfrm>
            <a:off x="176213" y="0"/>
            <a:ext cx="1420812"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data_center 2.png"/>
          <p:cNvPicPr>
            <a:picLocks noChangeAspect="1"/>
          </p:cNvPicPr>
          <p:nvPr userDrawn="1"/>
        </p:nvPicPr>
        <p:blipFill>
          <a:blip r:embed="rId5" cstate="print"/>
          <a:stretch>
            <a:fillRect/>
          </a:stretch>
        </p:blipFill>
        <p:spPr>
          <a:xfrm>
            <a:off x="0" y="0"/>
            <a:ext cx="9143999" cy="6858000"/>
          </a:xfrm>
          <a:prstGeom prst="rect">
            <a:avLst/>
          </a:prstGeom>
        </p:spPr>
      </p:pic>
      <p:sp>
        <p:nvSpPr>
          <p:cNvPr id="3074" name="Rectangle 1026"/>
          <p:cNvSpPr>
            <a:spLocks noGrp="1" noChangeArrowheads="1"/>
          </p:cNvSpPr>
          <p:nvPr>
            <p:ph type="ctrTitle"/>
          </p:nvPr>
        </p:nvSpPr>
        <p:spPr>
          <a:xfrm>
            <a:off x="685800" y="2286000"/>
            <a:ext cx="7772400" cy="1143000"/>
          </a:xfrm>
          <a:effectLst/>
        </p:spPr>
        <p:txBody>
          <a:bodyPr/>
          <a:lstStyle>
            <a:lvl1pPr algn="ctr">
              <a:defRPr sz="4800">
                <a:latin typeface="Calibri" panose="020F0502020204030204" pitchFamily="34" charset="0"/>
                <a:cs typeface="Calibri" panose="020F0502020204030204" pitchFamily="34" charset="0"/>
              </a:defRPr>
            </a:lvl1pPr>
          </a:lstStyle>
          <a:p>
            <a:r>
              <a:rPr lang="en-US" dirty="0"/>
              <a:t>Click to edit Master title style</a:t>
            </a:r>
          </a:p>
        </p:txBody>
      </p:sp>
      <p:sp>
        <p:nvSpPr>
          <p:cNvPr id="3075"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sz="3600">
                <a:latin typeface="Calibri" panose="020F0502020204030204" pitchFamily="34" charset="0"/>
                <a:cs typeface="Calibri" panose="020F0502020204030204" pitchFamily="34" charset="0"/>
              </a:defRPr>
            </a:lvl1pPr>
          </a:lstStyle>
          <a:p>
            <a:r>
              <a:rPr lang="en-US" dirty="0"/>
              <a:t>Click to edit Master subtitle style</a:t>
            </a:r>
          </a:p>
        </p:txBody>
      </p:sp>
    </p:spTree>
    <p:extLst>
      <p:ext uri="{BB962C8B-B14F-4D97-AF65-F5344CB8AC3E}">
        <p14:creationId xmlns:p14="http://schemas.microsoft.com/office/powerpoint/2010/main" val="247551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32833078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Main Icon">
    <p:spTree>
      <p:nvGrpSpPr>
        <p:cNvPr id="1" name=""/>
        <p:cNvGrpSpPr/>
        <p:nvPr/>
      </p:nvGrpSpPr>
      <p:grpSpPr>
        <a:xfrm>
          <a:off x="0" y="0"/>
          <a:ext cx="0" cy="0"/>
          <a:chOff x="0" y="0"/>
          <a:chExt cx="0" cy="0"/>
        </a:xfrm>
      </p:grpSpPr>
      <p:pic>
        <p:nvPicPr>
          <p:cNvPr id="5" name="Picture 6" descr="Presentation Icon 2.png"/>
          <p:cNvPicPr>
            <a:picLocks noChangeAspect="1"/>
          </p:cNvPicPr>
          <p:nvPr userDrawn="1"/>
        </p:nvPicPr>
        <p:blipFill>
          <a:blip r:embed="rId2" cstate="print">
            <a:extLst>
              <a:ext uri="{28A0092B-C50C-407E-A947-70E740481C1C}">
                <a14:useLocalDpi xmlns:a14="http://schemas.microsoft.com/office/drawing/2010/main" val="0"/>
              </a:ext>
            </a:extLst>
          </a:blip>
          <a:srcRect l="8096" b="14764"/>
          <a:stretch>
            <a:fillRect/>
          </a:stretch>
        </p:blipFill>
        <p:spPr bwMode="auto">
          <a:xfrm>
            <a:off x="176213" y="0"/>
            <a:ext cx="1420812"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1300163" y="228600"/>
            <a:ext cx="7534275" cy="1143000"/>
          </a:xfrm>
        </p:spPr>
        <p:txBody>
          <a:bodyPr/>
          <a:lstStyle>
            <a:lvl1pPr>
              <a:defRPr sz="4800">
                <a:solidFill>
                  <a:srgbClr val="D75008"/>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4" name="Content Placeholder 2"/>
          <p:cNvSpPr>
            <a:spLocks noGrp="1"/>
          </p:cNvSpPr>
          <p:nvPr>
            <p:ph idx="1"/>
          </p:nvPr>
        </p:nvSpPr>
        <p:spPr>
          <a:xfrm>
            <a:off x="762000" y="1524000"/>
            <a:ext cx="7772400" cy="411480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1760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82684" y="77530"/>
            <a:ext cx="7253926" cy="1430856"/>
          </a:xfrm>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21734813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tags" Target="../tags/tag2.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image" Target="../media/image5.png"/><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image" Target="../media/image4.png"/><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5.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3.png"/><Relationship Id="rId2" Type="http://schemas.openxmlformats.org/officeDocument/2006/relationships/slideLayout" Target="../slideLayouts/slideLayout26.xml"/><Relationship Id="rId16" Type="http://schemas.openxmlformats.org/officeDocument/2006/relationships/image" Target="../media/image9.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ags" Target="../tags/tag16.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10.png"/><Relationship Id="rId2" Type="http://schemas.openxmlformats.org/officeDocument/2006/relationships/slideLayout" Target="../slideLayouts/slideLayout39.xml"/><Relationship Id="rId16" Type="http://schemas.openxmlformats.org/officeDocument/2006/relationships/tags" Target="../tags/tag30.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19" Type="http://schemas.openxmlformats.org/officeDocument/2006/relationships/image" Target="../media/image5.pn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image" Target="../media/image11.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image" Target="../media/image5.png"/><Relationship Id="rId2" Type="http://schemas.openxmlformats.org/officeDocument/2006/relationships/slideLayout" Target="../slideLayouts/slideLayout53.xml"/><Relationship Id="rId16" Type="http://schemas.openxmlformats.org/officeDocument/2006/relationships/tags" Target="../tags/tag45.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19" Type="http://schemas.openxmlformats.org/officeDocument/2006/relationships/image" Target="../media/image3.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image" Target="../media/image12.png"/><Relationship Id="rId5" Type="http://schemas.openxmlformats.org/officeDocument/2006/relationships/theme" Target="../theme/theme7.xml"/><Relationship Id="rId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262123"/>
            <a:ext cx="9144000" cy="595876"/>
          </a:xfrm>
          <a:prstGeom prst="rect">
            <a:avLst/>
          </a:prstGeom>
          <a:solidFill>
            <a:srgbClr val="333F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black sign with white text&#10;&#10;Description generated with very high confidence">
            <a:extLst>
              <a:ext uri="{FF2B5EF4-FFF2-40B4-BE49-F238E27FC236}">
                <a16:creationId xmlns:a16="http://schemas.microsoft.com/office/drawing/2014/main" id="{03601102-1406-4A9F-B531-C260544B99F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2895" y="1289238"/>
            <a:ext cx="6878210" cy="3824554"/>
          </a:xfrm>
          <a:prstGeom prst="rect">
            <a:avLst/>
          </a:prstGeom>
        </p:spPr>
      </p:pic>
    </p:spTree>
    <p:extLst>
      <p:ext uri="{BB962C8B-B14F-4D97-AF65-F5344CB8AC3E}">
        <p14:creationId xmlns:p14="http://schemas.microsoft.com/office/powerpoint/2010/main" val="717484933"/>
      </p:ext>
    </p:extLst>
  </p:cSld>
  <p:clrMap bg1="lt1" tx1="dk1" bg2="lt2" tx2="dk2" accent1="accent1" accent2="accent2" accent3="accent3" accent4="accent4" accent5="accent5" accent6="accent6" hlink="hlink" folHlink="folHlink"/>
  <p:sldLayoutIdLst>
    <p:sldLayoutId id="2147483673" r:id="rId1"/>
    <p:sldLayoutId id="2147483975" r:id="rId2"/>
    <p:sldLayoutId id="2147483976" r:id="rId3"/>
    <p:sldLayoutId id="2147483984" r:id="rId4"/>
    <p:sldLayoutId id="214748398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82684" y="91670"/>
            <a:ext cx="7253926" cy="14308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30259" y="1825625"/>
            <a:ext cx="8151828"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B0EBDE-119B-4AA5-9DBB-A01DC1C4E344}" type="datetimeFigureOut">
              <a:rPr lang="en-US" smtClean="0"/>
              <a:t>3/11/2019</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61BAE-1835-47B4-8E46-0E94DC2832F1}" type="slidenum">
              <a:rPr lang="en-US" smtClean="0"/>
              <a:t>‹#›</a:t>
            </a:fld>
            <a:endParaRPr lang="en-US" dirty="0"/>
          </a:p>
        </p:txBody>
      </p:sp>
      <p:cxnSp>
        <p:nvCxnSpPr>
          <p:cNvPr id="7" name="Straight Connector 6"/>
          <p:cNvCxnSpPr>
            <a:cxnSpLocks/>
          </p:cNvCxnSpPr>
          <p:nvPr userDrawn="1"/>
        </p:nvCxnSpPr>
        <p:spPr>
          <a:xfrm flipV="1">
            <a:off x="0" y="1010497"/>
            <a:ext cx="1555423" cy="215"/>
          </a:xfrm>
          <a:prstGeom prst="line">
            <a:avLst/>
          </a:prstGeom>
          <a:ln w="38100">
            <a:solidFill>
              <a:srgbClr val="FFB81C"/>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0" y="6262123"/>
            <a:ext cx="9144000" cy="595876"/>
          </a:xfrm>
          <a:prstGeom prst="rect">
            <a:avLst/>
          </a:prstGeom>
          <a:solidFill>
            <a:srgbClr val="333F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5494283" y="0"/>
            <a:ext cx="3649718" cy="126124"/>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clipart&#10;&#10;Description generated with very high confidence">
            <a:extLst>
              <a:ext uri="{FF2B5EF4-FFF2-40B4-BE49-F238E27FC236}">
                <a16:creationId xmlns:a16="http://schemas.microsoft.com/office/drawing/2014/main" id="{D7C9F96B-AA77-493C-9DB4-86523FF2B4E8}"/>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538904" y="6452174"/>
            <a:ext cx="2527162" cy="248417"/>
          </a:xfrm>
          <a:prstGeom prst="rect">
            <a:avLst/>
          </a:prstGeom>
        </p:spPr>
      </p:pic>
      <p:pic>
        <p:nvPicPr>
          <p:cNvPr id="14" name="Picture 13">
            <a:extLst>
              <a:ext uri="{FF2B5EF4-FFF2-40B4-BE49-F238E27FC236}">
                <a16:creationId xmlns:a16="http://schemas.microsoft.com/office/drawing/2014/main" id="{918D5D92-05B3-4BC8-8BE1-4CDB4A4191C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92027" y="6325460"/>
            <a:ext cx="1290060" cy="469327"/>
          </a:xfrm>
          <a:prstGeom prst="rect">
            <a:avLst/>
          </a:prstGeom>
        </p:spPr>
      </p:pic>
      <p:pic>
        <p:nvPicPr>
          <p:cNvPr id="18" name="Picture 17">
            <a:extLst>
              <a:ext uri="{FF2B5EF4-FFF2-40B4-BE49-F238E27FC236}">
                <a16:creationId xmlns:a16="http://schemas.microsoft.com/office/drawing/2014/main" id="{B61D4684-EF35-4C65-B68E-966CEFFAFA29}"/>
              </a:ext>
            </a:extLst>
          </p:cNvPr>
          <p:cNvPicPr>
            <a:picLocks noChangeAspect="1"/>
          </p:cNvPicPr>
          <p:nvPr userDrawn="1"/>
        </p:nvPicPr>
        <p:blipFill rotWithShape="1">
          <a:blip r:embed="rId24"/>
          <a:srcRect t="20231"/>
          <a:stretch/>
        </p:blipFill>
        <p:spPr>
          <a:xfrm>
            <a:off x="172505" y="403246"/>
            <a:ext cx="1210412" cy="555582"/>
          </a:xfrm>
          <a:prstGeom prst="rect">
            <a:avLst/>
          </a:prstGeom>
        </p:spPr>
      </p:pic>
    </p:spTree>
    <p:custDataLst>
      <p:tags r:id="rId21"/>
    </p:custDataLst>
    <p:extLst>
      <p:ext uri="{BB962C8B-B14F-4D97-AF65-F5344CB8AC3E}">
        <p14:creationId xmlns:p14="http://schemas.microsoft.com/office/powerpoint/2010/main" val="404634520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966" r:id="rId12"/>
    <p:sldLayoutId id="2147483967" r:id="rId13"/>
    <p:sldLayoutId id="2147483968" r:id="rId14"/>
    <p:sldLayoutId id="2147483969" r:id="rId15"/>
    <p:sldLayoutId id="2147483970" r:id="rId16"/>
    <p:sldLayoutId id="2147483971" r:id="rId17"/>
    <p:sldLayoutId id="2147483973" r:id="rId18"/>
    <p:sldLayoutId id="2147483974" r:id="rId19"/>
  </p:sldLayoutIdLst>
  <p:txStyles>
    <p:title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p:titleStyle>
    <p:bodyStyle>
      <a:lvl1pPr marL="228600" indent="-228600" algn="l" defTabSz="914400" rtl="0" eaLnBrk="1" latinLnBrk="0" hangingPunct="1">
        <a:lnSpc>
          <a:spcPct val="90000"/>
        </a:lnSpc>
        <a:spcBef>
          <a:spcPts val="1000"/>
        </a:spcBef>
        <a:buClr>
          <a:srgbClr val="FFB81C"/>
        </a:buClr>
        <a:buFont typeface="Wingdings" panose="05000000000000000000" pitchFamily="2" charset="2"/>
        <a:buChar char="§"/>
        <a:defRPr sz="3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258888" indent="-344488" algn="l" defTabSz="914400" rtl="0" eaLnBrk="1" latinLnBrk="0" hangingPunct="1">
        <a:lnSpc>
          <a:spcPct val="90000"/>
        </a:lnSpc>
        <a:spcBef>
          <a:spcPts val="500"/>
        </a:spcBef>
        <a:buClr>
          <a:srgbClr val="FFB81C"/>
        </a:buClr>
        <a:buFont typeface="Wingdings" panose="05000000000000000000" pitchFamily="2" charset="2"/>
        <a:buChar char="ü"/>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82684" y="91670"/>
            <a:ext cx="7253926" cy="14308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30259" y="1825625"/>
            <a:ext cx="8151828"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B0EBDE-119B-4AA5-9DBB-A01DC1C4E344}" type="datetimeFigureOut">
              <a:rPr lang="en-US" smtClean="0"/>
              <a:t>3/11/2019</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61BAE-1835-47B4-8E46-0E94DC2832F1}" type="slidenum">
              <a:rPr lang="en-US" smtClean="0"/>
              <a:t>‹#›</a:t>
            </a:fld>
            <a:endParaRPr lang="en-US" dirty="0"/>
          </a:p>
        </p:txBody>
      </p:sp>
      <p:cxnSp>
        <p:nvCxnSpPr>
          <p:cNvPr id="7" name="Straight Connector 6"/>
          <p:cNvCxnSpPr>
            <a:cxnSpLocks/>
          </p:cNvCxnSpPr>
          <p:nvPr userDrawn="1"/>
        </p:nvCxnSpPr>
        <p:spPr>
          <a:xfrm flipV="1">
            <a:off x="0" y="1010497"/>
            <a:ext cx="1555423" cy="215"/>
          </a:xfrm>
          <a:prstGeom prst="line">
            <a:avLst/>
          </a:prstGeom>
          <a:ln w="38100">
            <a:solidFill>
              <a:srgbClr val="FFB81C"/>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0" y="6262123"/>
            <a:ext cx="9144000" cy="595876"/>
          </a:xfrm>
          <a:prstGeom prst="rect">
            <a:avLst/>
          </a:prstGeom>
          <a:solidFill>
            <a:srgbClr val="333F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5494283" y="0"/>
            <a:ext cx="3649718" cy="126124"/>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EEE573BC-C4DA-4DE8-91BD-3067222C6D9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653387" y="6348421"/>
            <a:ext cx="1028700" cy="417909"/>
          </a:xfrm>
          <a:prstGeom prst="rect">
            <a:avLst/>
          </a:prstGeom>
        </p:spPr>
      </p:pic>
      <p:pic>
        <p:nvPicPr>
          <p:cNvPr id="14" name="Picture 13" descr="A picture containing clipart&#10;&#10;Description generated with very high confidence">
            <a:extLst>
              <a:ext uri="{FF2B5EF4-FFF2-40B4-BE49-F238E27FC236}">
                <a16:creationId xmlns:a16="http://schemas.microsoft.com/office/drawing/2014/main" id="{C97FF23E-BE48-445D-8E46-D1C64B9CD959}"/>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38904" y="6452174"/>
            <a:ext cx="2527162" cy="248417"/>
          </a:xfrm>
          <a:prstGeom prst="rect">
            <a:avLst/>
          </a:prstGeom>
        </p:spPr>
      </p:pic>
      <p:pic>
        <p:nvPicPr>
          <p:cNvPr id="15" name="Picture 14">
            <a:extLst>
              <a:ext uri="{FF2B5EF4-FFF2-40B4-BE49-F238E27FC236}">
                <a16:creationId xmlns:a16="http://schemas.microsoft.com/office/drawing/2014/main" id="{AD345005-861B-4F8B-A7E2-FC4EB5E55424}"/>
              </a:ext>
            </a:extLst>
          </p:cNvPr>
          <p:cNvPicPr>
            <a:picLocks noChangeAspect="1"/>
          </p:cNvPicPr>
          <p:nvPr userDrawn="1"/>
        </p:nvPicPr>
        <p:blipFill rotWithShape="1">
          <a:blip r:embed="rId18"/>
          <a:srcRect t="20231"/>
          <a:stretch/>
        </p:blipFill>
        <p:spPr>
          <a:xfrm>
            <a:off x="172505" y="403246"/>
            <a:ext cx="1210412" cy="555582"/>
          </a:xfrm>
          <a:prstGeom prst="rect">
            <a:avLst/>
          </a:prstGeom>
        </p:spPr>
      </p:pic>
    </p:spTree>
    <p:custDataLst>
      <p:tags r:id="rId15"/>
    </p:custDataLst>
    <p:extLst>
      <p:ext uri="{BB962C8B-B14F-4D97-AF65-F5344CB8AC3E}">
        <p14:creationId xmlns:p14="http://schemas.microsoft.com/office/powerpoint/2010/main" val="44537375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txStyles>
    <p:title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p:titleStyle>
    <p:bodyStyle>
      <a:lvl1pPr marL="228600" indent="-228600" algn="l" defTabSz="914400" rtl="0" eaLnBrk="1" latinLnBrk="0" hangingPunct="1">
        <a:lnSpc>
          <a:spcPct val="90000"/>
        </a:lnSpc>
        <a:spcBef>
          <a:spcPts val="1000"/>
        </a:spcBef>
        <a:buClr>
          <a:srgbClr val="FFB81C"/>
        </a:buClr>
        <a:buFont typeface="Wingdings" panose="05000000000000000000" pitchFamily="2" charset="2"/>
        <a:buChar char="§"/>
        <a:defRPr sz="3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258888" indent="-344488" algn="l" defTabSz="914400" rtl="0" eaLnBrk="1" latinLnBrk="0" hangingPunct="1">
        <a:lnSpc>
          <a:spcPct val="90000"/>
        </a:lnSpc>
        <a:spcBef>
          <a:spcPts val="500"/>
        </a:spcBef>
        <a:buClr>
          <a:srgbClr val="FFB81C"/>
        </a:buClr>
        <a:buFont typeface="Wingdings" panose="05000000000000000000" pitchFamily="2" charset="2"/>
        <a:buChar char="ü"/>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82684" y="91670"/>
            <a:ext cx="7253926" cy="14308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30259" y="1825625"/>
            <a:ext cx="8151828"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B0EBDE-119B-4AA5-9DBB-A01DC1C4E344}" type="datetimeFigureOut">
              <a:rPr lang="en-US" smtClean="0"/>
              <a:t>3/11/2019</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61BAE-1835-47B4-8E46-0E94DC2832F1}" type="slidenum">
              <a:rPr lang="en-US" smtClean="0"/>
              <a:t>‹#›</a:t>
            </a:fld>
            <a:endParaRPr lang="en-US" dirty="0"/>
          </a:p>
        </p:txBody>
      </p:sp>
      <p:cxnSp>
        <p:nvCxnSpPr>
          <p:cNvPr id="7" name="Straight Connector 6"/>
          <p:cNvCxnSpPr>
            <a:cxnSpLocks/>
          </p:cNvCxnSpPr>
          <p:nvPr userDrawn="1"/>
        </p:nvCxnSpPr>
        <p:spPr>
          <a:xfrm flipV="1">
            <a:off x="0" y="1010497"/>
            <a:ext cx="1555423" cy="215"/>
          </a:xfrm>
          <a:prstGeom prst="line">
            <a:avLst/>
          </a:prstGeom>
          <a:ln w="38100">
            <a:solidFill>
              <a:srgbClr val="FFB81C"/>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0" y="6262123"/>
            <a:ext cx="9144000" cy="595876"/>
          </a:xfrm>
          <a:prstGeom prst="rect">
            <a:avLst/>
          </a:prstGeom>
          <a:solidFill>
            <a:srgbClr val="333F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5494283" y="0"/>
            <a:ext cx="3649718" cy="126124"/>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F6A92204-CB7D-4DA3-879E-B991B2FA795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985264" y="6311372"/>
            <a:ext cx="1696823" cy="462565"/>
          </a:xfrm>
          <a:prstGeom prst="rect">
            <a:avLst/>
          </a:prstGeom>
        </p:spPr>
      </p:pic>
      <p:pic>
        <p:nvPicPr>
          <p:cNvPr id="14" name="Picture 13" descr="A picture containing clipart&#10;&#10;Description generated with very high confidence">
            <a:extLst>
              <a:ext uri="{FF2B5EF4-FFF2-40B4-BE49-F238E27FC236}">
                <a16:creationId xmlns:a16="http://schemas.microsoft.com/office/drawing/2014/main" id="{F61DFBC3-A78F-4277-B8A1-82EBB63F6428}"/>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38904" y="6452174"/>
            <a:ext cx="2527162" cy="248417"/>
          </a:xfrm>
          <a:prstGeom prst="rect">
            <a:avLst/>
          </a:prstGeom>
        </p:spPr>
      </p:pic>
      <p:pic>
        <p:nvPicPr>
          <p:cNvPr id="15" name="Picture 14">
            <a:extLst>
              <a:ext uri="{FF2B5EF4-FFF2-40B4-BE49-F238E27FC236}">
                <a16:creationId xmlns:a16="http://schemas.microsoft.com/office/drawing/2014/main" id="{8F21500D-40C5-481C-AE5C-456A06849417}"/>
              </a:ext>
            </a:extLst>
          </p:cNvPr>
          <p:cNvPicPr>
            <a:picLocks noChangeAspect="1"/>
          </p:cNvPicPr>
          <p:nvPr userDrawn="1"/>
        </p:nvPicPr>
        <p:blipFill rotWithShape="1">
          <a:blip r:embed="rId19"/>
          <a:srcRect t="20231"/>
          <a:stretch/>
        </p:blipFill>
        <p:spPr>
          <a:xfrm>
            <a:off x="172505" y="403246"/>
            <a:ext cx="1210412" cy="555582"/>
          </a:xfrm>
          <a:prstGeom prst="rect">
            <a:avLst/>
          </a:prstGeom>
        </p:spPr>
      </p:pic>
    </p:spTree>
    <p:custDataLst>
      <p:tags r:id="rId16"/>
    </p:custDataLst>
    <p:extLst>
      <p:ext uri="{BB962C8B-B14F-4D97-AF65-F5344CB8AC3E}">
        <p14:creationId xmlns:p14="http://schemas.microsoft.com/office/powerpoint/2010/main" val="233658368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983" r:id="rId14"/>
  </p:sldLayoutIdLst>
  <p:txStyles>
    <p:title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p:titleStyle>
    <p:bodyStyle>
      <a:lvl1pPr marL="228600" indent="-228600" algn="l" defTabSz="914400" rtl="0" eaLnBrk="1" latinLnBrk="0" hangingPunct="1">
        <a:lnSpc>
          <a:spcPct val="90000"/>
        </a:lnSpc>
        <a:spcBef>
          <a:spcPts val="1000"/>
        </a:spcBef>
        <a:buClr>
          <a:srgbClr val="FFB81C"/>
        </a:buClr>
        <a:buFont typeface="Wingdings" panose="05000000000000000000" pitchFamily="2" charset="2"/>
        <a:buChar char="§"/>
        <a:defRPr sz="3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258888" indent="-344488" algn="l" defTabSz="914400" rtl="0" eaLnBrk="1" latinLnBrk="0" hangingPunct="1">
        <a:lnSpc>
          <a:spcPct val="90000"/>
        </a:lnSpc>
        <a:spcBef>
          <a:spcPts val="500"/>
        </a:spcBef>
        <a:buClr>
          <a:srgbClr val="FFB81C"/>
        </a:buClr>
        <a:buFont typeface="Wingdings" panose="05000000000000000000" pitchFamily="2" charset="2"/>
        <a:buChar char="ü"/>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82684" y="91670"/>
            <a:ext cx="7253926" cy="14308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30259" y="1825625"/>
            <a:ext cx="8151828"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B0EBDE-119B-4AA5-9DBB-A01DC1C4E344}" type="datetimeFigureOut">
              <a:rPr lang="en-US" smtClean="0"/>
              <a:t>3/11/2019</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61BAE-1835-47B4-8E46-0E94DC2832F1}" type="slidenum">
              <a:rPr lang="en-US" smtClean="0"/>
              <a:t>‹#›</a:t>
            </a:fld>
            <a:endParaRPr lang="en-US" dirty="0"/>
          </a:p>
        </p:txBody>
      </p:sp>
      <p:cxnSp>
        <p:nvCxnSpPr>
          <p:cNvPr id="7" name="Straight Connector 6"/>
          <p:cNvCxnSpPr>
            <a:cxnSpLocks/>
          </p:cNvCxnSpPr>
          <p:nvPr userDrawn="1"/>
        </p:nvCxnSpPr>
        <p:spPr>
          <a:xfrm flipV="1">
            <a:off x="0" y="1010497"/>
            <a:ext cx="1555423" cy="215"/>
          </a:xfrm>
          <a:prstGeom prst="line">
            <a:avLst/>
          </a:prstGeom>
          <a:ln w="38100">
            <a:solidFill>
              <a:srgbClr val="FFB81C"/>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0" y="6262123"/>
            <a:ext cx="9144000" cy="595876"/>
          </a:xfrm>
          <a:prstGeom prst="rect">
            <a:avLst/>
          </a:prstGeom>
          <a:solidFill>
            <a:srgbClr val="333F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5494283" y="0"/>
            <a:ext cx="3649718" cy="126124"/>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B389D186-301A-4D21-8F05-54078380B151}"/>
              </a:ext>
            </a:extLst>
          </p:cNvPr>
          <p:cNvPicPr>
            <a:picLocks noChangeAspect="1"/>
          </p:cNvPicPr>
          <p:nvPr userDrawn="1"/>
        </p:nvPicPr>
        <p:blipFill rotWithShape="1">
          <a:blip r:embed="rId17"/>
          <a:srcRect t="20231"/>
          <a:stretch/>
        </p:blipFill>
        <p:spPr>
          <a:xfrm>
            <a:off x="172505" y="403246"/>
            <a:ext cx="1210412" cy="555582"/>
          </a:xfrm>
          <a:prstGeom prst="rect">
            <a:avLst/>
          </a:prstGeom>
        </p:spPr>
      </p:pic>
      <p:pic>
        <p:nvPicPr>
          <p:cNvPr id="10" name="Picture 9" descr="A picture containing clipart&#10;&#10;Description generated with very high confidence">
            <a:extLst>
              <a:ext uri="{FF2B5EF4-FFF2-40B4-BE49-F238E27FC236}">
                <a16:creationId xmlns:a16="http://schemas.microsoft.com/office/drawing/2014/main" id="{441406F5-7727-4B3E-9004-DC032FD34BA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154649" y="6420119"/>
            <a:ext cx="1534213" cy="326429"/>
          </a:xfrm>
          <a:prstGeom prst="rect">
            <a:avLst/>
          </a:prstGeom>
        </p:spPr>
      </p:pic>
      <p:pic>
        <p:nvPicPr>
          <p:cNvPr id="14" name="Picture 13" descr="A picture containing clipart&#10;&#10;Description generated with very high confidence">
            <a:extLst>
              <a:ext uri="{FF2B5EF4-FFF2-40B4-BE49-F238E27FC236}">
                <a16:creationId xmlns:a16="http://schemas.microsoft.com/office/drawing/2014/main" id="{F9D3B285-FDBB-4F6A-B4D1-6C373982E467}"/>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38904" y="6452174"/>
            <a:ext cx="2527162" cy="248417"/>
          </a:xfrm>
          <a:prstGeom prst="rect">
            <a:avLst/>
          </a:prstGeom>
        </p:spPr>
      </p:pic>
    </p:spTree>
    <p:custDataLst>
      <p:tags r:id="rId16"/>
    </p:custDataLst>
    <p:extLst>
      <p:ext uri="{BB962C8B-B14F-4D97-AF65-F5344CB8AC3E}">
        <p14:creationId xmlns:p14="http://schemas.microsoft.com/office/powerpoint/2010/main" val="100803530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988" r:id="rId14"/>
  </p:sldLayoutIdLst>
  <p:txStyles>
    <p:title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p:titleStyle>
    <p:bodyStyle>
      <a:lvl1pPr marL="228600" indent="-228600" algn="l" defTabSz="914400" rtl="0" eaLnBrk="1" latinLnBrk="0" hangingPunct="1">
        <a:lnSpc>
          <a:spcPct val="90000"/>
        </a:lnSpc>
        <a:spcBef>
          <a:spcPts val="1000"/>
        </a:spcBef>
        <a:buClr>
          <a:srgbClr val="FFB81C"/>
        </a:buClr>
        <a:buFont typeface="Wingdings" panose="05000000000000000000" pitchFamily="2" charset="2"/>
        <a:buChar char="§"/>
        <a:defRPr sz="3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258888" indent="-344488" algn="l" defTabSz="914400" rtl="0" eaLnBrk="1" latinLnBrk="0" hangingPunct="1">
        <a:lnSpc>
          <a:spcPct val="90000"/>
        </a:lnSpc>
        <a:spcBef>
          <a:spcPts val="500"/>
        </a:spcBef>
        <a:buClr>
          <a:srgbClr val="FFB81C"/>
        </a:buClr>
        <a:buFont typeface="Wingdings" panose="05000000000000000000" pitchFamily="2" charset="2"/>
        <a:buChar char="ü"/>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271B5D-B342-43BB-B9CC-68F3DFFD032E}" type="datetimeFigureOut">
              <a:rPr lang="en-US" smtClean="0"/>
              <a:t>3/11/2019</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60C415-F849-4433-AD80-E395F96BEBA2}" type="slidenum">
              <a:rPr lang="en-US" smtClean="0"/>
              <a:t>‹#›</a:t>
            </a:fld>
            <a:endParaRPr lang="en-US" dirty="0"/>
          </a:p>
        </p:txBody>
      </p:sp>
    </p:spTree>
    <p:extLst>
      <p:ext uri="{BB962C8B-B14F-4D97-AF65-F5344CB8AC3E}">
        <p14:creationId xmlns:p14="http://schemas.microsoft.com/office/powerpoint/2010/main" val="246931447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262123"/>
            <a:ext cx="9144000" cy="595876"/>
          </a:xfrm>
          <a:prstGeom prst="rect">
            <a:avLst/>
          </a:prstGeom>
          <a:solidFill>
            <a:srgbClr val="333F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889330"/>
            <a:ext cx="9144000" cy="4973836"/>
          </a:xfrm>
          <a:prstGeom prst="rect">
            <a:avLst/>
          </a:prstGeom>
        </p:spPr>
      </p:pic>
    </p:spTree>
    <p:extLst>
      <p:ext uri="{BB962C8B-B14F-4D97-AF65-F5344CB8AC3E}">
        <p14:creationId xmlns:p14="http://schemas.microsoft.com/office/powerpoint/2010/main" val="2879123871"/>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hyperlink" Target="http://www.ventasalud.com/wp-content/uploads/2010/04/st.-joseph-hospital-surgery-room.jpg" TargetMode="Externa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hyperlink" Target="http://www.google.com/url?sa=i&amp;rct=j&amp;q=dirty+smoke+detector&amp;source=images&amp;cd=&amp;cad=rja&amp;docid=gLKH25rGNpyqMM&amp;tbnid=0rolrN61m_6zXM:&amp;ved=0CAUQjRw&amp;url=http://www.ntnews.com.au/article/2011/05/12/231961_ntnews.html&amp;ei=TdJ2Ud6qM4-q8ASY2oFw&amp;bvm=bv.45512109,d.eWU&amp;psig=AFQjCNHH-nomPLmmH99p6_bLdhxP_pX2lg&amp;ust=1366827848820458" TargetMode="External"/></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4.jpe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6.png"/><Relationship Id="rId5" Type="http://schemas.microsoft.com/office/2007/relationships/hdphoto" Target="../media/hdphoto1.wdp"/><Relationship Id="rId4" Type="http://schemas.openxmlformats.org/officeDocument/2006/relationships/image" Target="../media/image45.png"/><Relationship Id="rId9"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0.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7" Type="http://schemas.microsoft.com/office/2007/relationships/hdphoto" Target="../media/hdphoto4.wdp"/><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4.png"/><Relationship Id="rId4" Type="http://schemas.openxmlformats.org/officeDocument/2006/relationships/notesSlide" Target="../notesSlides/notesSlide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18" Type="http://schemas.openxmlformats.org/officeDocument/2006/relationships/image" Target="../media/image93.png"/><Relationship Id="rId3" Type="http://schemas.openxmlformats.org/officeDocument/2006/relationships/image" Target="../media/image82.png"/><Relationship Id="rId21" Type="http://schemas.microsoft.com/office/2007/relationships/hdphoto" Target="../media/hdphoto6.wdp"/><Relationship Id="rId7" Type="http://schemas.openxmlformats.org/officeDocument/2006/relationships/image" Target="../media/image85.jpeg"/><Relationship Id="rId12" Type="http://schemas.openxmlformats.org/officeDocument/2006/relationships/image" Target="../media/image89.jpeg"/><Relationship Id="rId17" Type="http://schemas.openxmlformats.org/officeDocument/2006/relationships/image" Target="../media/image92.png"/><Relationship Id="rId25" Type="http://schemas.microsoft.com/office/2007/relationships/hdphoto" Target="../media/hdphoto7.wdp"/><Relationship Id="rId2" Type="http://schemas.openxmlformats.org/officeDocument/2006/relationships/notesSlide" Target="../notesSlides/notesSlide20.xml"/><Relationship Id="rId16" Type="http://schemas.microsoft.com/office/2007/relationships/hdphoto" Target="../media/hdphoto5.wdp"/><Relationship Id="rId20"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hyperlink" Target="http://images.google.com/imgres?imgurl=http://images.asia.ru/img/alibaba/img/product/11/87/91/11879127.jpg&amp;imgrefurl=http://www.asia.ru/ProductInfo/1391862.html&amp;usg=__aac1LPONiERukozzArPyatso3-4=&amp;h=400&amp;w=479&amp;sz=40&amp;hl=en&amp;start=1&amp;um=1&amp;tbnid=-UhszV5lDHHGkM:&amp;tbnh=108&amp;tbnw=129&amp;prev=/images?q=fire+alarm+bell&amp;gbv=2&amp;um=1&amp;hl=en&amp;safe=active" TargetMode="External"/><Relationship Id="rId11" Type="http://schemas.openxmlformats.org/officeDocument/2006/relationships/image" Target="../media/image88.png"/><Relationship Id="rId24" Type="http://schemas.openxmlformats.org/officeDocument/2006/relationships/image" Target="../media/image98.png"/><Relationship Id="rId5" Type="http://schemas.openxmlformats.org/officeDocument/2006/relationships/image" Target="../media/image84.jpeg"/><Relationship Id="rId15" Type="http://schemas.openxmlformats.org/officeDocument/2006/relationships/image" Target="../media/image91.png"/><Relationship Id="rId23" Type="http://schemas.openxmlformats.org/officeDocument/2006/relationships/image" Target="../media/image97.png"/><Relationship Id="rId10" Type="http://schemas.openxmlformats.org/officeDocument/2006/relationships/image" Target="../media/image87.png"/><Relationship Id="rId19" Type="http://schemas.openxmlformats.org/officeDocument/2006/relationships/image" Target="../media/image94.png"/><Relationship Id="rId4" Type="http://schemas.openxmlformats.org/officeDocument/2006/relationships/image" Target="../media/image83.jpeg"/><Relationship Id="rId9" Type="http://schemas.openxmlformats.org/officeDocument/2006/relationships/hyperlink" Target="http://images.google.com/imgres?imgurl=http://shared.liebert.com/SharedImages/products/images/Family/Header/ics_150x155.jpg&amp;imgrefurl=http://www.liebert.com/product_pages/Product.aspx?id=20&amp;usg=__YrMfrTbz7dPGhTEi7KBXPpybwXE=&amp;h=155&amp;w=150&amp;sz=22&amp;hl=en&amp;start=53&amp;tbnid=KVcmSg__KPMpEM:&amp;tbnh=97&amp;tbnw=94&amp;prev=/images?q=liebert+hvac&amp;start=36&amp;gbv=2&amp;ndsp=18&amp;hl=en&amp;safe=active&amp;sa=N" TargetMode="External"/><Relationship Id="rId14" Type="http://schemas.openxmlformats.org/officeDocument/2006/relationships/hyperlink" Target="http://images.google.com/imgres?imgurl=http://www.basshome.com/images_products/p2rhk_2_wire_horn_strobe_b93285.jpg&amp;imgrefurl=http://www.basshome.com/p2rhk_2_wire_horn_103978_prd1.htm&amp;usg=__Ccwfin-VLlEcRX5HGWClehUk_Ps=&amp;h=343&amp;w=309&amp;sz=60&amp;hl=en&amp;start=115&amp;um=1&amp;tbnid=NKM_QIvTEVqQaM:&amp;tbnh=120&amp;tbnw=108&amp;prev=/images?q=fire+alarm+horn&amp;start=108&amp;gbv=2&amp;ndsp=18&amp;um=1&amp;hl=en&amp;safe=active&amp;sa=N" TargetMode="External"/><Relationship Id="rId22" Type="http://schemas.openxmlformats.org/officeDocument/2006/relationships/image" Target="../media/image96.jpeg"/></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7" Type="http://schemas.microsoft.com/office/2007/relationships/hdphoto" Target="../media/hdphoto9.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01.png"/><Relationship Id="rId5" Type="http://schemas.microsoft.com/office/2007/relationships/hdphoto" Target="../media/hdphoto8.wdp"/><Relationship Id="rId4" Type="http://schemas.openxmlformats.org/officeDocument/2006/relationships/image" Target="../media/image10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10" Type="http://schemas.microsoft.com/office/2007/relationships/hdphoto" Target="../media/hdphoto11.wdp"/><Relationship Id="rId4" Type="http://schemas.openxmlformats.org/officeDocument/2006/relationships/image" Target="../media/image104.png"/><Relationship Id="rId9" Type="http://schemas.openxmlformats.org/officeDocument/2006/relationships/image" Target="../media/image108.png"/></Relationships>
</file>

<file path=ppt/slides/_rels/slide5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0.jpeg"/><Relationship Id="rId7" Type="http://schemas.microsoft.com/office/2007/relationships/hdphoto" Target="../media/hdphoto13.wdp"/><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12.png"/><Relationship Id="rId5" Type="http://schemas.microsoft.com/office/2007/relationships/hdphoto" Target="../media/hdphoto12.wdp"/><Relationship Id="rId4" Type="http://schemas.openxmlformats.org/officeDocument/2006/relationships/image" Target="../media/image111.png"/><Relationship Id="rId9" Type="http://schemas.openxmlformats.org/officeDocument/2006/relationships/image" Target="../media/image114.jpeg"/></Relationships>
</file>

<file path=ppt/slides/_rels/slide59.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e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43000" y="5181404"/>
            <a:ext cx="6858000" cy="12907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FFB81C"/>
                </a:solidFill>
                <a:latin typeface="Open Sans Condensed" panose="020B0806030504020204" pitchFamily="34" charset="0"/>
                <a:ea typeface="Open Sans Condensed" panose="020B0806030504020204" pitchFamily="34" charset="0"/>
                <a:cs typeface="Open Sans Condensed" panose="020B0806030504020204" pitchFamily="34" charset="0"/>
              </a:rPr>
              <a:t>Minimize Fire Risk </a:t>
            </a:r>
            <a:br>
              <a:rPr lang="en-US" sz="3600" dirty="0">
                <a:solidFill>
                  <a:srgbClr val="FFB81C"/>
                </a:solidFill>
                <a:latin typeface="Open Sans Condensed" panose="020B0806030504020204" pitchFamily="34" charset="0"/>
                <a:ea typeface="Open Sans Condensed" panose="020B0806030504020204" pitchFamily="34" charset="0"/>
                <a:cs typeface="Open Sans Condensed" panose="020B0806030504020204" pitchFamily="34" charset="0"/>
              </a:rPr>
            </a:br>
            <a:r>
              <a:rPr lang="en-US" sz="3600" dirty="0">
                <a:solidFill>
                  <a:srgbClr val="FFB81C"/>
                </a:solidFill>
                <a:latin typeface="Open Sans Condensed" panose="020B0806030504020204" pitchFamily="34" charset="0"/>
                <a:ea typeface="Open Sans Condensed" panose="020B0806030504020204" pitchFamily="34" charset="0"/>
                <a:cs typeface="Open Sans Condensed" panose="020B0806030504020204" pitchFamily="34" charset="0"/>
              </a:rPr>
              <a:t>and Maximize Recovery</a:t>
            </a:r>
          </a:p>
        </p:txBody>
      </p:sp>
    </p:spTree>
    <p:extLst>
      <p:ext uri="{BB962C8B-B14F-4D97-AF65-F5344CB8AC3E}">
        <p14:creationId xmlns:p14="http://schemas.microsoft.com/office/powerpoint/2010/main" val="3504335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Data Center Fire Reporting</a:t>
            </a:r>
          </a:p>
        </p:txBody>
      </p:sp>
      <p:sp>
        <p:nvSpPr>
          <p:cNvPr id="3" name="Content Placeholder 2"/>
          <p:cNvSpPr>
            <a:spLocks noGrp="1"/>
          </p:cNvSpPr>
          <p:nvPr>
            <p:ph idx="1"/>
          </p:nvPr>
        </p:nvSpPr>
        <p:spPr/>
        <p:txBody>
          <a:bodyPr vert="horz" lIns="91440" tIns="45720" rIns="91440" bIns="45720" rtlCol="0">
            <a:normAutofit fontScale="85000" lnSpcReduction="20000"/>
          </a:bodyPr>
          <a:lstStyle/>
          <a:p>
            <a:r>
              <a:rPr lang="en-US" dirty="0"/>
              <a:t>National Fire Incident Reporting System (NFIRS)</a:t>
            </a:r>
          </a:p>
          <a:p>
            <a:pPr lvl="1"/>
            <a:r>
              <a:rPr lang="en-US" dirty="0"/>
              <a:t>Input is by fire departments</a:t>
            </a:r>
          </a:p>
          <a:p>
            <a:pPr lvl="1"/>
            <a:r>
              <a:rPr lang="en-US" dirty="0"/>
              <a:t>Limited investigation and knowledge of DC environment</a:t>
            </a:r>
          </a:p>
          <a:p>
            <a:r>
              <a:rPr lang="en-US" dirty="0"/>
              <a:t>National Fire Protection Association</a:t>
            </a:r>
          </a:p>
          <a:p>
            <a:pPr lvl="1"/>
            <a:r>
              <a:rPr lang="en-US" dirty="0"/>
              <a:t>One-Stop Data Shop</a:t>
            </a:r>
          </a:p>
          <a:p>
            <a:pPr lvl="1"/>
            <a:r>
              <a:rPr lang="en-US" dirty="0"/>
              <a:t>Annual NFPA fire experience survey</a:t>
            </a:r>
          </a:p>
          <a:p>
            <a:pPr lvl="1"/>
            <a:r>
              <a:rPr lang="en-US" dirty="0"/>
              <a:t>March 2012 Report – “Computer </a:t>
            </a:r>
            <a:br>
              <a:rPr lang="en-US" dirty="0"/>
            </a:br>
            <a:r>
              <a:rPr lang="en-US" dirty="0"/>
              <a:t>Rooms and Other Electronic </a:t>
            </a:r>
            <a:br>
              <a:rPr lang="en-US" dirty="0"/>
            </a:br>
            <a:r>
              <a:rPr lang="en-US" dirty="0"/>
              <a:t>Equipment Areas”</a:t>
            </a:r>
          </a:p>
          <a:p>
            <a:r>
              <a:rPr lang="en-US" dirty="0"/>
              <a:t>Insurance Companies</a:t>
            </a:r>
          </a:p>
          <a:p>
            <a:pPr lvl="1"/>
            <a:r>
              <a:rPr lang="en-US" dirty="0"/>
              <a:t>Limited to large dollar loss fires</a:t>
            </a:r>
          </a:p>
          <a:p>
            <a:pPr lvl="1"/>
            <a:r>
              <a:rPr lang="en-US" dirty="0"/>
              <a:t>No industry-wide report</a:t>
            </a:r>
          </a:p>
          <a:p>
            <a:pPr lvl="1"/>
            <a:r>
              <a:rPr lang="en-US" dirty="0"/>
              <a:t>Many DC fire incidents go unreported</a:t>
            </a:r>
          </a:p>
          <a:p>
            <a:endParaRPr lang="en-US" dirty="0"/>
          </a:p>
        </p:txBody>
      </p:sp>
      <p:sp>
        <p:nvSpPr>
          <p:cNvPr id="4" name="AutoShape 4" descr="http://upload.wikimedia.org/wikipedia/en/c/c6/NFPA_logo.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http://upload.wikimedia.org/wikipedia/en/c/c6/NFPA_logo.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http://upload.wikimedia.org/wikipedia/en/c/c6/NFPA_logo.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226" name="Picture 10" descr="File:NFPA logo.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8415" y="2831913"/>
            <a:ext cx="1905000" cy="216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273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FSSA Survey – DC Fires</a:t>
            </a:r>
          </a:p>
        </p:txBody>
      </p:sp>
      <p:sp>
        <p:nvSpPr>
          <p:cNvPr id="3" name="Content Placeholder 2"/>
          <p:cNvSpPr>
            <a:spLocks noGrp="1"/>
          </p:cNvSpPr>
          <p:nvPr>
            <p:ph idx="1"/>
          </p:nvPr>
        </p:nvSpPr>
        <p:spPr/>
        <p:txBody>
          <a:bodyPr>
            <a:normAutofit/>
          </a:bodyPr>
          <a:lstStyle/>
          <a:p>
            <a:r>
              <a:rPr lang="en-US" dirty="0"/>
              <a:t>Fire Suppression Systems Association</a:t>
            </a:r>
          </a:p>
          <a:p>
            <a:pPr lvl="1"/>
            <a:r>
              <a:rPr lang="en-US" dirty="0"/>
              <a:t>Represents installers and manufacturers of suppression systems</a:t>
            </a:r>
          </a:p>
          <a:p>
            <a:pPr lvl="1"/>
            <a:r>
              <a:rPr lang="en-US" dirty="0"/>
              <a:t>20% of installer members responded </a:t>
            </a:r>
          </a:p>
          <a:p>
            <a:r>
              <a:rPr lang="en-US" dirty="0"/>
              <a:t>Representing 25,000 clean agent suppression systems installed in Data Centers </a:t>
            </a:r>
          </a:p>
          <a:p>
            <a:pPr lvl="1"/>
            <a:r>
              <a:rPr lang="en-US" dirty="0"/>
              <a:t>Actual installed base is much </a:t>
            </a:r>
            <a:br>
              <a:rPr lang="en-US" dirty="0"/>
            </a:br>
            <a:r>
              <a:rPr lang="en-US" dirty="0"/>
              <a:t>larger</a:t>
            </a:r>
          </a:p>
          <a:p>
            <a:r>
              <a:rPr lang="en-US" dirty="0"/>
              <a:t>0.5% of installed systems have </a:t>
            </a:r>
            <a:br>
              <a:rPr lang="en-US" dirty="0"/>
            </a:br>
            <a:r>
              <a:rPr lang="en-US" dirty="0"/>
              <a:t>operated to extinguish a fire in a DC</a:t>
            </a:r>
          </a:p>
        </p:txBody>
      </p:sp>
      <p:pic>
        <p:nvPicPr>
          <p:cNvPr id="4" name="Picture 2" descr="http://www2.buildingreports.com/assets/images/FSSA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2288" y="3816175"/>
            <a:ext cx="2192754" cy="1839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236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Fires in Data Centers and Telecom </a:t>
            </a:r>
            <a:r>
              <a:rPr lang="en-US" dirty="0">
                <a:solidFill>
                  <a:schemeClr val="bg2">
                    <a:lumMod val="50000"/>
                  </a:schemeClr>
                </a:solidFill>
              </a:rPr>
              <a:t>ORR’s Experience</a:t>
            </a:r>
          </a:p>
        </p:txBody>
      </p:sp>
      <p:graphicFrame>
        <p:nvGraphicFramePr>
          <p:cNvPr id="4" name="Content Placeholder 3"/>
          <p:cNvGraphicFramePr>
            <a:graphicFrameLocks noGrp="1"/>
          </p:cNvGraphicFramePr>
          <p:nvPr>
            <p:ph idx="1"/>
            <p:extLst/>
          </p:nvPr>
        </p:nvGraphicFramePr>
        <p:xfrm>
          <a:off x="628650" y="1525588"/>
          <a:ext cx="7886700" cy="4651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03276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Drake Power Plant Fire</a:t>
            </a:r>
          </a:p>
        </p:txBody>
      </p:sp>
      <p:sp>
        <p:nvSpPr>
          <p:cNvPr id="3" name="Content Placeholder 2"/>
          <p:cNvSpPr>
            <a:spLocks noGrp="1"/>
          </p:cNvSpPr>
          <p:nvPr>
            <p:ph idx="1"/>
          </p:nvPr>
        </p:nvSpPr>
        <p:spPr>
          <a:xfrm>
            <a:off x="5493435" y="1524837"/>
            <a:ext cx="3519186" cy="4652126"/>
          </a:xfrm>
        </p:spPr>
        <p:txBody>
          <a:bodyPr>
            <a:normAutofit fontScale="85000" lnSpcReduction="20000"/>
          </a:bodyPr>
          <a:lstStyle/>
          <a:p>
            <a:pPr>
              <a:lnSpc>
                <a:spcPct val="120000"/>
              </a:lnSpc>
            </a:pPr>
            <a:r>
              <a:rPr lang="en-US" dirty="0"/>
              <a:t>Colorado Springs, CO – May 4, 2014</a:t>
            </a:r>
          </a:p>
          <a:p>
            <a:pPr>
              <a:lnSpc>
                <a:spcPct val="120000"/>
              </a:lnSpc>
            </a:pPr>
            <a:r>
              <a:rPr lang="en-US" dirty="0"/>
              <a:t>Fuel-fed fire caused by </a:t>
            </a:r>
            <a:r>
              <a:rPr lang="en-US" u="sng" dirty="0"/>
              <a:t>lubrication oil</a:t>
            </a:r>
            <a:r>
              <a:rPr lang="en-US" dirty="0"/>
              <a:t> spray</a:t>
            </a:r>
          </a:p>
          <a:p>
            <a:pPr>
              <a:lnSpc>
                <a:spcPct val="120000"/>
              </a:lnSpc>
            </a:pPr>
            <a:r>
              <a:rPr lang="en-US" dirty="0"/>
              <a:t>120 firefighters</a:t>
            </a:r>
          </a:p>
          <a:p>
            <a:pPr>
              <a:lnSpc>
                <a:spcPct val="120000"/>
              </a:lnSpc>
            </a:pPr>
            <a:r>
              <a:rPr lang="en-US" dirty="0"/>
              <a:t>23 fire apparatus</a:t>
            </a:r>
          </a:p>
          <a:p>
            <a:pPr>
              <a:lnSpc>
                <a:spcPct val="120000"/>
              </a:lnSpc>
            </a:pPr>
            <a:r>
              <a:rPr lang="en-US" dirty="0"/>
              <a:t>3 hours of firefighting</a:t>
            </a:r>
          </a:p>
          <a:p>
            <a:pPr>
              <a:lnSpc>
                <a:spcPct val="120000"/>
              </a:lnSpc>
            </a:pPr>
            <a:r>
              <a:rPr lang="en-US" dirty="0"/>
              <a:t>3 </a:t>
            </a:r>
            <a:r>
              <a:rPr lang="en-US" u="sng" dirty="0"/>
              <a:t>turbines damaged</a:t>
            </a:r>
            <a:r>
              <a:rPr lang="en-US" dirty="0"/>
              <a:t> in fire</a:t>
            </a:r>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51" y="1688615"/>
            <a:ext cx="5189265" cy="3897517"/>
          </a:xfrm>
          <a:prstGeom prst="rect">
            <a:avLst/>
          </a:prstGeom>
          <a:ln>
            <a:noFill/>
          </a:ln>
          <a:effectLst/>
        </p:spPr>
      </p:pic>
    </p:spTree>
    <p:extLst>
      <p:ext uri="{BB962C8B-B14F-4D97-AF65-F5344CB8AC3E}">
        <p14:creationId xmlns:p14="http://schemas.microsoft.com/office/powerpoint/2010/main" val="3483848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2684" y="291213"/>
            <a:ext cx="7189597" cy="1068379"/>
          </a:xfrm>
        </p:spPr>
        <p:txBody>
          <a:bodyPr/>
          <a:lstStyle/>
          <a:p>
            <a:r>
              <a:rPr lang="en-US" dirty="0"/>
              <a:t>Drake Power Plant Fire</a:t>
            </a:r>
          </a:p>
        </p:txBody>
      </p:sp>
      <p:sp>
        <p:nvSpPr>
          <p:cNvPr id="3" name="Content Placeholder 2"/>
          <p:cNvSpPr>
            <a:spLocks noGrp="1"/>
          </p:cNvSpPr>
          <p:nvPr>
            <p:ph idx="1"/>
          </p:nvPr>
        </p:nvSpPr>
        <p:spPr>
          <a:xfrm>
            <a:off x="5628289" y="1524837"/>
            <a:ext cx="3384331" cy="4652126"/>
          </a:xfrm>
        </p:spPr>
        <p:txBody>
          <a:bodyPr vert="horz" lIns="91440" tIns="45720" rIns="91440" bIns="45720" rtlCol="0">
            <a:normAutofit fontScale="85000" lnSpcReduction="20000"/>
          </a:bodyPr>
          <a:lstStyle/>
          <a:p>
            <a:pPr>
              <a:lnSpc>
                <a:spcPct val="120000"/>
              </a:lnSpc>
            </a:pPr>
            <a:r>
              <a:rPr lang="en-US" dirty="0"/>
              <a:t>22,000 customers without power for 40 minutes</a:t>
            </a:r>
          </a:p>
          <a:p>
            <a:pPr>
              <a:lnSpc>
                <a:spcPct val="120000"/>
              </a:lnSpc>
            </a:pPr>
            <a:r>
              <a:rPr lang="en-US" dirty="0"/>
              <a:t>Restored to operation </a:t>
            </a:r>
            <a:r>
              <a:rPr lang="en-US" u="sng" dirty="0"/>
              <a:t>10 months</a:t>
            </a:r>
            <a:r>
              <a:rPr lang="en-US" dirty="0"/>
              <a:t> after</a:t>
            </a:r>
          </a:p>
          <a:p>
            <a:pPr>
              <a:lnSpc>
                <a:spcPct val="120000"/>
              </a:lnSpc>
            </a:pPr>
            <a:r>
              <a:rPr lang="en-US" dirty="0"/>
              <a:t>Temporary rate increase approved for customers to pay for purchase of temporary power</a:t>
            </a:r>
          </a:p>
          <a:p>
            <a:pPr>
              <a:lnSpc>
                <a:spcPct val="120000"/>
              </a:lnSpc>
            </a:pPr>
            <a:endParaRPr lang="en-US" dirty="0"/>
          </a:p>
        </p:txBody>
      </p:sp>
      <p:pic>
        <p:nvPicPr>
          <p:cNvPr id="5" name="Content Placeholder 4">
            <a:extLst>
              <a:ext uri="{FF2B5EF4-FFF2-40B4-BE49-F238E27FC236}">
                <a16:creationId xmlns:a16="http://schemas.microsoft.com/office/drawing/2014/main" id="{3AD1C60B-78F7-4593-99D0-D56775708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51" y="1688615"/>
            <a:ext cx="5189265" cy="3897517"/>
          </a:xfrm>
          <a:prstGeom prst="rect">
            <a:avLst/>
          </a:prstGeom>
          <a:ln>
            <a:noFill/>
          </a:ln>
          <a:effectLst/>
        </p:spPr>
      </p:pic>
    </p:spTree>
    <p:extLst>
      <p:ext uri="{BB962C8B-B14F-4D97-AF65-F5344CB8AC3E}">
        <p14:creationId xmlns:p14="http://schemas.microsoft.com/office/powerpoint/2010/main" val="3988580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Laboratory Fire – </a:t>
            </a:r>
            <a:br>
              <a:rPr lang="en-US" dirty="0"/>
            </a:br>
            <a:r>
              <a:rPr lang="en-US" dirty="0"/>
              <a:t>Oregon State University</a:t>
            </a:r>
          </a:p>
        </p:txBody>
      </p:sp>
      <p:sp>
        <p:nvSpPr>
          <p:cNvPr id="3" name="Content Placeholder 2"/>
          <p:cNvSpPr>
            <a:spLocks noGrp="1"/>
          </p:cNvSpPr>
          <p:nvPr>
            <p:ph idx="1"/>
          </p:nvPr>
        </p:nvSpPr>
        <p:spPr>
          <a:xfrm>
            <a:off x="234950" y="1779479"/>
            <a:ext cx="8280400" cy="4652126"/>
          </a:xfrm>
        </p:spPr>
        <p:txBody>
          <a:bodyPr>
            <a:normAutofit lnSpcReduction="10000"/>
          </a:bodyPr>
          <a:lstStyle/>
          <a:p>
            <a:pPr>
              <a:tabLst>
                <a:tab pos="231775" algn="l"/>
              </a:tabLst>
            </a:pPr>
            <a:r>
              <a:rPr lang="en-US" dirty="0"/>
              <a:t>Burt Hall – Keck Laboratory</a:t>
            </a:r>
            <a:br>
              <a:rPr lang="en-US" dirty="0"/>
            </a:br>
            <a:r>
              <a:rPr lang="en-US" dirty="0"/>
              <a:t>at OSU – Nov 28, 2018</a:t>
            </a:r>
          </a:p>
          <a:p>
            <a:pPr>
              <a:tabLst>
                <a:tab pos="231775" algn="l"/>
              </a:tabLst>
            </a:pPr>
            <a:r>
              <a:rPr lang="en-US" dirty="0"/>
              <a:t>Fire started inside a </a:t>
            </a:r>
            <a:br>
              <a:rPr lang="en-US" dirty="0"/>
            </a:br>
            <a:r>
              <a:rPr lang="en-US" dirty="0"/>
              <a:t>scientific microwave oven</a:t>
            </a:r>
          </a:p>
          <a:p>
            <a:pPr>
              <a:tabLst>
                <a:tab pos="231775" algn="l"/>
              </a:tabLst>
            </a:pPr>
            <a:r>
              <a:rPr lang="en-US" dirty="0"/>
              <a:t>Significant lab damage on </a:t>
            </a:r>
          </a:p>
          <a:p>
            <a:pPr marL="0" indent="0">
              <a:buNone/>
              <a:tabLst>
                <a:tab pos="231775" algn="l"/>
              </a:tabLst>
            </a:pPr>
            <a:r>
              <a:rPr lang="en-US" dirty="0"/>
              <a:t>	2</a:t>
            </a:r>
            <a:r>
              <a:rPr lang="en-US" baseline="30000" dirty="0"/>
              <a:t>nd</a:t>
            </a:r>
            <a:r>
              <a:rPr lang="en-US" dirty="0"/>
              <a:t> floor</a:t>
            </a:r>
          </a:p>
          <a:p>
            <a:pPr>
              <a:tabLst>
                <a:tab pos="231775" algn="l"/>
              </a:tabLst>
            </a:pPr>
            <a:r>
              <a:rPr lang="en-US" dirty="0"/>
              <a:t>Water damage to 1</a:t>
            </a:r>
            <a:r>
              <a:rPr lang="en-US" baseline="30000" dirty="0"/>
              <a:t>st</a:t>
            </a:r>
            <a:r>
              <a:rPr lang="en-US" dirty="0"/>
              <a:t> floor under the lab </a:t>
            </a:r>
          </a:p>
          <a:p>
            <a:pPr>
              <a:tabLst>
                <a:tab pos="231775" algn="l"/>
              </a:tabLst>
            </a:pPr>
            <a:r>
              <a:rPr lang="en-US" dirty="0"/>
              <a:t>Smoke damage to labs on 3</a:t>
            </a:r>
            <a:r>
              <a:rPr lang="en-US" baseline="30000" dirty="0"/>
              <a:t>rd</a:t>
            </a:r>
            <a:r>
              <a:rPr lang="en-US" dirty="0"/>
              <a:t> floor compromising equipment accuracy	</a:t>
            </a:r>
          </a:p>
          <a:p>
            <a:endParaRPr lang="en-US" dirty="0"/>
          </a:p>
          <a:p>
            <a:endParaRPr lang="en-US" dirty="0"/>
          </a:p>
          <a:p>
            <a:endParaRPr lang="en-US" dirty="0"/>
          </a:p>
        </p:txBody>
      </p:sp>
      <p:pic>
        <p:nvPicPr>
          <p:cNvPr id="4098" name="Picture 2" descr="Burt Hall 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3517" y="1602188"/>
            <a:ext cx="3558764" cy="2669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006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Chicago ARTCC Fire</a:t>
            </a:r>
          </a:p>
        </p:txBody>
      </p:sp>
      <p:sp>
        <p:nvSpPr>
          <p:cNvPr id="3" name="Content Placeholder 2"/>
          <p:cNvSpPr>
            <a:spLocks noGrp="1"/>
          </p:cNvSpPr>
          <p:nvPr>
            <p:ph idx="1"/>
          </p:nvPr>
        </p:nvSpPr>
        <p:spPr>
          <a:xfrm>
            <a:off x="424666" y="1524837"/>
            <a:ext cx="7886700" cy="4652126"/>
          </a:xfrm>
        </p:spPr>
        <p:txBody>
          <a:bodyPr>
            <a:normAutofit fontScale="85000" lnSpcReduction="10000"/>
          </a:bodyPr>
          <a:lstStyle/>
          <a:p>
            <a:pPr>
              <a:lnSpc>
                <a:spcPct val="110000"/>
              </a:lnSpc>
            </a:pPr>
            <a:r>
              <a:rPr lang="en-US" u="sng" dirty="0"/>
              <a:t>Arson fire </a:t>
            </a:r>
            <a:r>
              <a:rPr lang="en-US" dirty="0"/>
              <a:t>on September 26, 2014 at 5:20 am</a:t>
            </a:r>
          </a:p>
          <a:p>
            <a:pPr>
              <a:lnSpc>
                <a:spcPct val="110000"/>
              </a:lnSpc>
            </a:pPr>
            <a:r>
              <a:rPr lang="en-US" dirty="0"/>
              <a:t>Contract employee set a fire in the facility’s </a:t>
            </a:r>
            <a:r>
              <a:rPr lang="en-US" u="sng" dirty="0"/>
              <a:t>data center</a:t>
            </a:r>
          </a:p>
          <a:p>
            <a:pPr>
              <a:lnSpc>
                <a:spcPct val="110000"/>
              </a:lnSpc>
            </a:pPr>
            <a:r>
              <a:rPr lang="en-US" dirty="0"/>
              <a:t>Caused communications</a:t>
            </a:r>
            <a:br>
              <a:rPr lang="en-US" dirty="0"/>
            </a:br>
            <a:r>
              <a:rPr lang="en-US" dirty="0"/>
              <a:t>loss for flights in air</a:t>
            </a:r>
          </a:p>
          <a:p>
            <a:pPr>
              <a:lnSpc>
                <a:spcPct val="110000"/>
              </a:lnSpc>
            </a:pPr>
            <a:r>
              <a:rPr lang="en-US" dirty="0"/>
              <a:t>5000 flight cancellations</a:t>
            </a:r>
          </a:p>
          <a:p>
            <a:pPr>
              <a:lnSpc>
                <a:spcPct val="110000"/>
              </a:lnSpc>
            </a:pPr>
            <a:r>
              <a:rPr lang="en-US" dirty="0"/>
              <a:t>Workload was routed to </a:t>
            </a:r>
            <a:br>
              <a:rPr lang="en-US" dirty="0"/>
            </a:br>
            <a:r>
              <a:rPr lang="en-US" dirty="0"/>
              <a:t>other regional centers</a:t>
            </a:r>
          </a:p>
          <a:p>
            <a:pPr>
              <a:lnSpc>
                <a:spcPct val="110000"/>
              </a:lnSpc>
            </a:pPr>
            <a:r>
              <a:rPr lang="en-US" dirty="0"/>
              <a:t>ARTCC reopened on</a:t>
            </a:r>
            <a:br>
              <a:rPr lang="en-US" dirty="0"/>
            </a:br>
            <a:r>
              <a:rPr lang="en-US" dirty="0"/>
              <a:t>October 13</a:t>
            </a:r>
            <a:r>
              <a:rPr lang="en-US" baseline="30000" dirty="0"/>
              <a:t>th</a:t>
            </a:r>
            <a:r>
              <a:rPr lang="en-US" dirty="0"/>
              <a:t> </a:t>
            </a:r>
          </a:p>
        </p:txBody>
      </p:sp>
      <p:pic>
        <p:nvPicPr>
          <p:cNvPr id="3074" name="Picture 2" descr="This screenshot provided by FlightAware shows airline traffic at 10:20 a.m. EDT over the United States Sept. 26, 2014, after hundreds of flights were canceled at Chicago airports, at center, following a fire at a suburban Chicago air traffic control faci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891144"/>
            <a:ext cx="3884082" cy="2913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730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Downtime Formula</a:t>
            </a:r>
          </a:p>
        </p:txBody>
      </p:sp>
      <p:sp>
        <p:nvSpPr>
          <p:cNvPr id="3" name="Content Placeholder 2"/>
          <p:cNvSpPr>
            <a:spLocks noGrp="1"/>
          </p:cNvSpPr>
          <p:nvPr>
            <p:ph idx="1"/>
          </p:nvPr>
        </p:nvSpPr>
        <p:spPr>
          <a:xfrm>
            <a:off x="2544831" y="1972576"/>
            <a:ext cx="4054338" cy="3387698"/>
          </a:xfrm>
        </p:spPr>
        <p:txBody>
          <a:bodyPr>
            <a:normAutofit/>
          </a:bodyPr>
          <a:lstStyle/>
          <a:p>
            <a:pPr marL="0" indent="0" algn="r">
              <a:buNone/>
            </a:pPr>
            <a:r>
              <a:rPr lang="en-US" sz="4000" dirty="0">
                <a:solidFill>
                  <a:schemeClr val="tx1">
                    <a:lumMod val="65000"/>
                    <a:lumOff val="35000"/>
                  </a:schemeClr>
                </a:solidFill>
              </a:rPr>
              <a:t>Lost Revenue</a:t>
            </a:r>
          </a:p>
          <a:p>
            <a:pPr marL="0" indent="0" algn="r">
              <a:buNone/>
            </a:pPr>
            <a:r>
              <a:rPr lang="en-US" sz="4000" dirty="0">
                <a:solidFill>
                  <a:schemeClr val="tx1">
                    <a:lumMod val="65000"/>
                    <a:lumOff val="35000"/>
                  </a:schemeClr>
                </a:solidFill>
              </a:rPr>
              <a:t>Lost Productivity</a:t>
            </a:r>
          </a:p>
          <a:p>
            <a:pPr marL="0" indent="0" algn="r">
              <a:buNone/>
            </a:pPr>
            <a:r>
              <a:rPr lang="en-US" sz="4000" dirty="0">
                <a:solidFill>
                  <a:schemeClr val="tx1">
                    <a:lumMod val="65000"/>
                    <a:lumOff val="35000"/>
                  </a:schemeClr>
                </a:solidFill>
              </a:rPr>
              <a:t>Recovery Costs</a:t>
            </a:r>
          </a:p>
          <a:p>
            <a:pPr marL="0" indent="0" algn="r">
              <a:buNone/>
            </a:pPr>
            <a:r>
              <a:rPr lang="en-US" sz="4000" u="sng" dirty="0">
                <a:solidFill>
                  <a:schemeClr val="tx1">
                    <a:lumMod val="65000"/>
                    <a:lumOff val="35000"/>
                  </a:schemeClr>
                </a:solidFill>
              </a:rPr>
              <a:t> + Intangible Costs</a:t>
            </a:r>
          </a:p>
          <a:p>
            <a:pPr marL="0" indent="0" algn="r">
              <a:buNone/>
            </a:pPr>
            <a:r>
              <a:rPr lang="en-US" sz="4000" dirty="0"/>
              <a:t>Cost of Downtime</a:t>
            </a:r>
          </a:p>
        </p:txBody>
      </p:sp>
    </p:spTree>
    <p:extLst>
      <p:ext uri="{BB962C8B-B14F-4D97-AF65-F5344CB8AC3E}">
        <p14:creationId xmlns:p14="http://schemas.microsoft.com/office/powerpoint/2010/main" val="2229691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 of Business Interruption</a:t>
            </a:r>
          </a:p>
        </p:txBody>
      </p:sp>
      <p:sp>
        <p:nvSpPr>
          <p:cNvPr id="3" name="Content Placeholder 2"/>
          <p:cNvSpPr>
            <a:spLocks noGrp="1"/>
          </p:cNvSpPr>
          <p:nvPr>
            <p:ph idx="1"/>
          </p:nvPr>
        </p:nvSpPr>
        <p:spPr/>
        <p:txBody>
          <a:bodyPr>
            <a:normAutofit fontScale="92500" lnSpcReduction="20000"/>
          </a:bodyPr>
          <a:lstStyle/>
          <a:p>
            <a:r>
              <a:rPr lang="en-US" dirty="0"/>
              <a:t>Manufacturing Downtime</a:t>
            </a:r>
          </a:p>
          <a:p>
            <a:pPr lvl="1"/>
            <a:r>
              <a:rPr lang="en-US" dirty="0"/>
              <a:t>2005 auto manufacturer survey $22k/minute</a:t>
            </a:r>
          </a:p>
          <a:p>
            <a:pPr lvl="1"/>
            <a:r>
              <a:rPr lang="en-US" dirty="0"/>
              <a:t>Based on business type and size</a:t>
            </a:r>
          </a:p>
          <a:p>
            <a:pPr lvl="1"/>
            <a:r>
              <a:rPr lang="en-US" sz="1900" dirty="0"/>
              <a:t>Nielsen Research paid for by Advanced Technology Services</a:t>
            </a:r>
          </a:p>
          <a:p>
            <a:r>
              <a:rPr lang="en-US" dirty="0"/>
              <a:t>IT Cost of Downtime – ITIC 2017</a:t>
            </a:r>
          </a:p>
          <a:p>
            <a:pPr lvl="1"/>
            <a:r>
              <a:rPr lang="en-US" dirty="0"/>
              <a:t>Exceeds $300,000 per hour – 81% of respondents</a:t>
            </a:r>
          </a:p>
          <a:p>
            <a:pPr lvl="1"/>
            <a:r>
              <a:rPr lang="en-US" dirty="0"/>
              <a:t>33% reported $1mil to $5mil per hour avg.</a:t>
            </a:r>
          </a:p>
          <a:p>
            <a:pPr lvl="1"/>
            <a:r>
              <a:rPr lang="en-US" dirty="0"/>
              <a:t>Regulated verticals reported  &gt; $5mil/hr.</a:t>
            </a:r>
          </a:p>
          <a:p>
            <a:r>
              <a:rPr lang="en-US" dirty="0"/>
              <a:t>Business Interruption Insurance is Available</a:t>
            </a:r>
          </a:p>
          <a:p>
            <a:pPr lvl="1"/>
            <a:r>
              <a:rPr lang="en-US" dirty="0"/>
              <a:t>Available, but not common – costly</a:t>
            </a:r>
          </a:p>
          <a:p>
            <a:pPr lvl="1"/>
            <a:r>
              <a:rPr lang="en-US" dirty="0"/>
              <a:t>Can cover loss to tangible items</a:t>
            </a:r>
          </a:p>
          <a:p>
            <a:pPr lvl="1"/>
            <a:r>
              <a:rPr lang="en-US" dirty="0"/>
              <a:t>Most policies do not cover lost profits</a:t>
            </a:r>
          </a:p>
        </p:txBody>
      </p:sp>
    </p:spTree>
    <p:extLst>
      <p:ext uri="{BB962C8B-B14F-4D97-AF65-F5344CB8AC3E}">
        <p14:creationId xmlns:p14="http://schemas.microsoft.com/office/powerpoint/2010/main" val="1742936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29132" y="157886"/>
            <a:ext cx="3685736" cy="6067530"/>
          </a:xfrm>
          <a:prstGeom prst="rect">
            <a:avLst/>
          </a:prstGeom>
        </p:spPr>
      </p:pic>
      <p:pic>
        <p:nvPicPr>
          <p:cNvPr id="4" name="Picture 3"/>
          <p:cNvPicPr>
            <a:picLocks noChangeAspect="1"/>
          </p:cNvPicPr>
          <p:nvPr/>
        </p:nvPicPr>
        <p:blipFill>
          <a:blip r:embed="rId3"/>
          <a:stretch>
            <a:fillRect/>
          </a:stretch>
        </p:blipFill>
        <p:spPr>
          <a:xfrm>
            <a:off x="212408" y="1188793"/>
            <a:ext cx="4062102" cy="2124149"/>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stretch>
            <a:fillRect/>
          </a:stretch>
        </p:blipFill>
        <p:spPr>
          <a:xfrm>
            <a:off x="4869490" y="4433155"/>
            <a:ext cx="4062102" cy="724176"/>
          </a:xfrm>
          <a:prstGeom prst="rect">
            <a:avLst/>
          </a:prstGeom>
          <a:effectLst>
            <a:outerShdw blurRad="50800" dist="38100" dir="2700000" algn="tl" rotWithShape="0">
              <a:prstClr val="black">
                <a:alpha val="40000"/>
              </a:prstClr>
            </a:outerShdw>
          </a:effectLst>
        </p:spPr>
      </p:pic>
      <p:sp>
        <p:nvSpPr>
          <p:cNvPr id="11" name="AutoShape 12" descr="Image result for fema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90" y="3763327"/>
            <a:ext cx="2028825" cy="2257425"/>
          </a:xfrm>
          <a:prstGeom prst="rect">
            <a:avLst/>
          </a:prstGeom>
        </p:spPr>
      </p:pic>
    </p:spTree>
    <p:extLst>
      <p:ext uri="{BB962C8B-B14F-4D97-AF65-F5344CB8AC3E}">
        <p14:creationId xmlns:p14="http://schemas.microsoft.com/office/powerpoint/2010/main" val="183479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Mission Critical</a:t>
            </a:r>
          </a:p>
        </p:txBody>
      </p:sp>
      <p:sp>
        <p:nvSpPr>
          <p:cNvPr id="3" name="Content Placeholder 2"/>
          <p:cNvSpPr>
            <a:spLocks noGrp="1"/>
          </p:cNvSpPr>
          <p:nvPr>
            <p:ph idx="1"/>
          </p:nvPr>
        </p:nvSpPr>
        <p:spPr>
          <a:xfrm>
            <a:off x="628650" y="1524837"/>
            <a:ext cx="5996367" cy="4652126"/>
          </a:xfrm>
        </p:spPr>
        <p:txBody>
          <a:bodyPr>
            <a:normAutofit fontScale="92500" lnSpcReduction="20000"/>
          </a:bodyPr>
          <a:lstStyle/>
          <a:p>
            <a:r>
              <a:rPr lang="en-US" dirty="0"/>
              <a:t>High Value of Business Operation</a:t>
            </a:r>
          </a:p>
          <a:p>
            <a:pPr lvl="1"/>
            <a:r>
              <a:rPr lang="en-US" dirty="0"/>
              <a:t>You stand to lose significant income</a:t>
            </a:r>
          </a:p>
          <a:p>
            <a:r>
              <a:rPr lang="en-US" dirty="0"/>
              <a:t>Has Strategic Existence</a:t>
            </a:r>
          </a:p>
          <a:p>
            <a:pPr lvl="1"/>
            <a:r>
              <a:rPr lang="en-US" dirty="0"/>
              <a:t>Your product or service becomes unavailable</a:t>
            </a:r>
          </a:p>
          <a:p>
            <a:r>
              <a:rPr lang="en-US" dirty="0"/>
              <a:t>People Depend on It</a:t>
            </a:r>
          </a:p>
          <a:p>
            <a:pPr lvl="1"/>
            <a:r>
              <a:rPr lang="en-US" dirty="0"/>
              <a:t>The public, your customers, and/or employees are impacted</a:t>
            </a:r>
          </a:p>
          <a:p>
            <a:r>
              <a:rPr lang="en-US" dirty="0"/>
              <a:t>Regulatory Compliance is Impacted</a:t>
            </a:r>
          </a:p>
          <a:p>
            <a:pPr lvl="1"/>
            <a:r>
              <a:rPr lang="en-US" dirty="0"/>
              <a:t>Consequences may be fines or other penalties</a:t>
            </a:r>
          </a:p>
        </p:txBody>
      </p:sp>
      <p:pic>
        <p:nvPicPr>
          <p:cNvPr id="4" name="Picture 3" descr="http://www.michaudcooley.com/wp-content/uploads/2010/02/Mission-Critical-Photo.jpg"/>
          <p:cNvPicPr>
            <a:picLocks noChangeAspect="1" noChangeArrowheads="1"/>
          </p:cNvPicPr>
          <p:nvPr/>
        </p:nvPicPr>
        <p:blipFill>
          <a:blip r:embed="rId3" cstate="print"/>
          <a:srcRect/>
          <a:stretch>
            <a:fillRect/>
          </a:stretch>
        </p:blipFill>
        <p:spPr bwMode="auto">
          <a:xfrm>
            <a:off x="6595672" y="1629303"/>
            <a:ext cx="1958799" cy="1301958"/>
          </a:xfrm>
          <a:prstGeom prst="rect">
            <a:avLst/>
          </a:prstGeom>
          <a:ln>
            <a:noFill/>
          </a:ln>
          <a:effectLst/>
        </p:spPr>
      </p:pic>
      <p:pic>
        <p:nvPicPr>
          <p:cNvPr id="5" name="Picture 5" descr="http://www.aviationlawmonitor.com/uploads/image/a3-52_control_tower.jpg"/>
          <p:cNvPicPr>
            <a:picLocks noChangeAspect="1" noChangeArrowheads="1"/>
          </p:cNvPicPr>
          <p:nvPr/>
        </p:nvPicPr>
        <p:blipFill>
          <a:blip r:embed="rId4" cstate="print"/>
          <a:srcRect/>
          <a:stretch>
            <a:fillRect/>
          </a:stretch>
        </p:blipFill>
        <p:spPr bwMode="auto">
          <a:xfrm>
            <a:off x="6594143" y="3078346"/>
            <a:ext cx="1960113" cy="1270955"/>
          </a:xfrm>
          <a:prstGeom prst="rect">
            <a:avLst/>
          </a:prstGeom>
          <a:ln>
            <a:noFill/>
          </a:ln>
          <a:effectLst/>
        </p:spPr>
      </p:pic>
      <p:pic>
        <p:nvPicPr>
          <p:cNvPr id="6" name="Picture 7" descr="st. joseph hospital surgery room">
            <a:hlinkClick r:id="rId5" tooltip="st. joseph hospital surgery room"/>
          </p:cNvPr>
          <p:cNvPicPr>
            <a:picLocks noChangeAspect="1" noChangeArrowheads="1"/>
          </p:cNvPicPr>
          <p:nvPr/>
        </p:nvPicPr>
        <p:blipFill>
          <a:blip r:embed="rId6" cstate="print"/>
          <a:srcRect/>
          <a:stretch>
            <a:fillRect/>
          </a:stretch>
        </p:blipFill>
        <p:spPr bwMode="auto">
          <a:xfrm>
            <a:off x="6594143" y="4496387"/>
            <a:ext cx="1960328" cy="1244184"/>
          </a:xfrm>
          <a:prstGeom prst="rect">
            <a:avLst/>
          </a:prstGeom>
          <a:ln>
            <a:noFill/>
          </a:ln>
          <a:effectLst/>
        </p:spPr>
      </p:pic>
    </p:spTree>
    <p:extLst>
      <p:ext uri="{BB962C8B-B14F-4D97-AF65-F5344CB8AC3E}">
        <p14:creationId xmlns:p14="http://schemas.microsoft.com/office/powerpoint/2010/main" val="2633819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Targets for MCFP Systems</a:t>
            </a:r>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dirty="0"/>
              <a:t>Early detection </a:t>
            </a:r>
            <a:r>
              <a:rPr lang="en-US" dirty="0">
                <a:sym typeface="Wingdings" panose="05000000000000000000" pitchFamily="2" charset="2"/>
              </a:rPr>
              <a:t></a:t>
            </a:r>
            <a:r>
              <a:rPr lang="en-US" dirty="0"/>
              <a:t> Early response</a:t>
            </a:r>
          </a:p>
          <a:p>
            <a:pPr marL="801687" lvl="1"/>
            <a:r>
              <a:rPr lang="en-US" dirty="0"/>
              <a:t>Have manual extinguishers available</a:t>
            </a:r>
          </a:p>
          <a:p>
            <a:pPr marL="514350" indent="-514350">
              <a:buFont typeface="+mj-lt"/>
              <a:buAutoNum type="arabicPeriod"/>
            </a:pPr>
            <a:r>
              <a:rPr lang="en-US" dirty="0"/>
              <a:t>Accurate detection </a:t>
            </a:r>
            <a:r>
              <a:rPr lang="en-US" dirty="0">
                <a:sym typeface="Wingdings" panose="05000000000000000000" pitchFamily="2" charset="2"/>
              </a:rPr>
              <a:t></a:t>
            </a:r>
            <a:r>
              <a:rPr lang="en-US" dirty="0"/>
              <a:t> Minimize false alarms</a:t>
            </a:r>
          </a:p>
          <a:p>
            <a:pPr marL="514350" indent="-514350">
              <a:buFont typeface="+mj-lt"/>
              <a:buAutoNum type="arabicPeriod"/>
            </a:pPr>
            <a:r>
              <a:rPr lang="en-US" dirty="0"/>
              <a:t>Notification of occupants </a:t>
            </a:r>
          </a:p>
          <a:p>
            <a:pPr marL="514350" indent="-514350">
              <a:buFont typeface="+mj-lt"/>
              <a:buAutoNum type="arabicPeriod"/>
            </a:pPr>
            <a:r>
              <a:rPr lang="en-US" dirty="0"/>
              <a:t>Appropriate automatic suppression</a:t>
            </a:r>
          </a:p>
          <a:p>
            <a:pPr marL="801687" lvl="1"/>
            <a:r>
              <a:rPr lang="en-US" dirty="0"/>
              <a:t>Limit fire size and thermal damage</a:t>
            </a:r>
          </a:p>
          <a:p>
            <a:pPr marL="801687" lvl="1"/>
            <a:r>
              <a:rPr lang="en-US" dirty="0"/>
              <a:t>Extinguish, reduce, or minimize manual firefighting</a:t>
            </a:r>
          </a:p>
          <a:p>
            <a:pPr marL="801687" lvl="1"/>
            <a:r>
              <a:rPr lang="en-US" dirty="0"/>
              <a:t>Post-fire cleanup efforts are understood</a:t>
            </a:r>
          </a:p>
          <a:p>
            <a:pPr marL="514350" indent="-514350">
              <a:buFont typeface="+mj-lt"/>
              <a:buAutoNum type="arabicPeriod"/>
            </a:pPr>
            <a:r>
              <a:rPr lang="en-US" dirty="0"/>
              <a:t>Interface for timely shutdown of processes</a:t>
            </a:r>
          </a:p>
          <a:p>
            <a:pPr marL="1374775" lvl="2"/>
            <a:endParaRPr lang="en-US" dirty="0"/>
          </a:p>
          <a:p>
            <a:pPr lvl="2"/>
            <a:endParaRPr lang="en-US" dirty="0"/>
          </a:p>
          <a:p>
            <a:pPr lvl="2"/>
            <a:endParaRPr lang="en-US" dirty="0"/>
          </a:p>
          <a:p>
            <a:endParaRPr lang="en-US" dirty="0"/>
          </a:p>
        </p:txBody>
      </p:sp>
    </p:spTree>
    <p:extLst>
      <p:ext uri="{BB962C8B-B14F-4D97-AF65-F5344CB8AC3E}">
        <p14:creationId xmlns:p14="http://schemas.microsoft.com/office/powerpoint/2010/main" val="3648767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Typical Fire Growth </a:t>
            </a:r>
            <a:br>
              <a:rPr lang="en-US" dirty="0"/>
            </a:br>
            <a:r>
              <a:rPr lang="en-US" dirty="0"/>
              <a:t>and Detection Response</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9360" b="2925"/>
          <a:stretch/>
        </p:blipFill>
        <p:spPr>
          <a:xfrm>
            <a:off x="693895" y="1525588"/>
            <a:ext cx="7756210" cy="4651375"/>
          </a:xfrm>
          <a:prstGeom prst="rect">
            <a:avLst/>
          </a:prstGeom>
        </p:spPr>
      </p:pic>
    </p:spTree>
    <p:extLst>
      <p:ext uri="{BB962C8B-B14F-4D97-AF65-F5344CB8AC3E}">
        <p14:creationId xmlns:p14="http://schemas.microsoft.com/office/powerpoint/2010/main" val="2358212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vert="horz" lIns="91440" tIns="45720" rIns="91440" bIns="45720" rtlCol="0" anchor="ctr">
            <a:normAutofit fontScale="90000"/>
          </a:bodyPr>
          <a:lstStyle/>
          <a:p>
            <a:r>
              <a:rPr lang="en-US" dirty="0"/>
              <a:t>What would you do if you had time?</a:t>
            </a:r>
            <a:endParaRPr lang="en-CA" dirty="0"/>
          </a:p>
        </p:txBody>
      </p:sp>
      <p:sp>
        <p:nvSpPr>
          <p:cNvPr id="16387" name="Rectangle 3"/>
          <p:cNvSpPr>
            <a:spLocks noGrp="1" noChangeArrowheads="1"/>
          </p:cNvSpPr>
          <p:nvPr>
            <p:ph idx="1"/>
          </p:nvPr>
        </p:nvSpPr>
        <p:spPr/>
        <p:txBody>
          <a:bodyPr vert="horz" lIns="91440" tIns="45720" rIns="91440" bIns="45720" rtlCol="0">
            <a:normAutofit/>
          </a:bodyPr>
          <a:lstStyle/>
          <a:p>
            <a:r>
              <a:rPr lang="en-US" sz="2400" dirty="0"/>
              <a:t>Responsible Human Response – Insipient Stage</a:t>
            </a:r>
          </a:p>
          <a:p>
            <a:pPr lvl="1"/>
            <a:r>
              <a:rPr lang="en-US" sz="2000" dirty="0"/>
              <a:t>Investigate, don’t evacuate</a:t>
            </a:r>
          </a:p>
          <a:p>
            <a:pPr lvl="1"/>
            <a:r>
              <a:rPr lang="en-US" sz="2000" dirty="0"/>
              <a:t>Owner response, not the fire department</a:t>
            </a:r>
          </a:p>
          <a:p>
            <a:pPr lvl="1"/>
            <a:r>
              <a:rPr lang="en-US" sz="2000" dirty="0"/>
              <a:t>Prevent unnecessary discharges</a:t>
            </a:r>
          </a:p>
          <a:p>
            <a:r>
              <a:rPr lang="en-US" sz="2400" dirty="0"/>
              <a:t>Early Detection Gives You Response Options</a:t>
            </a:r>
          </a:p>
          <a:p>
            <a:pPr lvl="1"/>
            <a:r>
              <a:rPr lang="en-US" sz="2000" dirty="0"/>
              <a:t>Time to investigate and respond</a:t>
            </a:r>
          </a:p>
          <a:p>
            <a:pPr lvl="1"/>
            <a:r>
              <a:rPr lang="en-US" sz="2000" dirty="0"/>
              <a:t>Respond proportionately to known level </a:t>
            </a:r>
            <a:br>
              <a:rPr lang="en-US" sz="2000" dirty="0"/>
            </a:br>
            <a:r>
              <a:rPr lang="en-US" sz="2000" dirty="0"/>
              <a:t>of risk</a:t>
            </a:r>
          </a:p>
          <a:p>
            <a:pPr lvl="1"/>
            <a:r>
              <a:rPr lang="en-US" sz="2000" dirty="0"/>
              <a:t>Manage the risk before it escalates</a:t>
            </a:r>
          </a:p>
          <a:p>
            <a:pPr lvl="2"/>
            <a:r>
              <a:rPr lang="en-US" sz="1800" dirty="0"/>
              <a:t>Investigate with thermal imaging</a:t>
            </a:r>
          </a:p>
          <a:p>
            <a:pPr lvl="2"/>
            <a:r>
              <a:rPr lang="en-US" sz="1800" dirty="0"/>
              <a:t>Shut down processes</a:t>
            </a:r>
          </a:p>
          <a:p>
            <a:pPr lvl="2"/>
            <a:r>
              <a:rPr lang="en-US" sz="1800" dirty="0"/>
              <a:t>Equipment-level power off</a:t>
            </a:r>
          </a:p>
          <a:p>
            <a:pPr lvl="2"/>
            <a:r>
              <a:rPr lang="en-US" sz="1800" dirty="0"/>
              <a:t>Use portable fire extinguishers</a:t>
            </a:r>
          </a:p>
        </p:txBody>
      </p:sp>
      <p:sp>
        <p:nvSpPr>
          <p:cNvPr id="16388" name="AutoShape 3" descr="data:image/jpeg;base64,/9j/4AAQSkZJRgABAQAAAQABAAD/2wCEAAkGBhISEBUUDxQVFBUUFBQVFBgQEA8VFhQUFBQVFBQVEhUXHCYeFxkjGRQUHy8gIycpLCwsFR4xNTAqNSYrLCkBCQoKDgwOFA8PGCkcHBwsKSkpKSkpKSkpKSkpKSkpKSkpKSksKSkpKSkpKSwsKSksKSwpKSkpKSwsKSkpLCkpKf/AABEIAOUA3AMBIgACEQEDEQH/xAAbAAABBQEBAAAAAAAAAAAAAAAAAQMEBQYCB//EAD4QAAEEAAQDBQUGBQQBBQAAAAEAAgMRBBIhMQVBUQYiYXGREzKBobEHI0LB0fAUUmJykjOC4fGyFSRDU2P/xAAZAQEAAwEBAAAAAAAAAAAAAAAAAQIDBAX/xAAgEQEBAAICAwEBAQEAAAAAAAAAAQIRAzESIUFREwQU/9oADAMBAAIRAxEAPwD3FCEIBCEIBCEIBCEIBCS0WgVCLSEoApCVExfFI2DUgno02VQYjiz5TRNN6D81TLORfHC1pHY5g/EPhZTkcwdsbWbgkUyKWjbd/wB7qJlbVrx6XaVMwThw+qdC0ZFQhCAQhCAQhCAQhBQCEBIgVCEIBCEIESoQgEiW0hQRcfxBsTczvIAcyqg9pSfdAHnZKXthA4whzfwus10Iq1jm44tGqx5M7jXTxceOU39a53G5erR/tUTGcdeQWl2/QAWsyeMXpfzXM2JzDfb5rL+lb48WP1cRyA62nM9LNR8ROwKkjihrUqPJpePXTQ4HEgud4V9FY4eUFZPhuO+7Lj+Ik/C6HyCvcDP3RanGsc8fa8gmymx8fJWscgIsKhhltTcLicp12K3xrmyxWiEgKVaMghCEAhCEAhCEAhCEAhIlQCEiECoSJUCISoQcSRgghwsEUQeYWR4n2EDjcL6H8r7IHhY5LYFQcdxL2W40rfvV8gVWyXtbHK49PIOI9mZWYp0T5qAaXfd2BzoAnyWbZ2gkhlLJCXNtrb52QL89XbLbduuIsnwuNc6INdEIsrw51Oc59BzRp3gL9VluCSwwTNkmgM4EMTwwyV94PxGwQ4/06bKmWEa4cuW/bp3EQCmZ+KEjK3mQPXRanhPZqDiUj5Io5sI1xJLXtY9mY6n2dEFvkRXRWnEvsrZFC6SORznsGYAsABy6kc+Sy/nXV/0Y60ooZvcZy0vyC0OGxGgWMwU2aTwGn6BaDD4nYLNbL37avC4hWLHrO4WXmreGZaSue4rXC4st0Orfp5KyY8EWFRMepOHxJafDmtZkxuK2SrlrrFjmlWrIqEiEAi0qRAWlSIQKhCEAgoQUCJUiVAJC5N4icMaXPIa1oJJcQAANSSegXk/bHt/JOCzDkxw7XbmulvS3kd5jDya3vO02Cijb8c+0DCYYluYyvbu2LKQ09HvJDWnwu/BYnin2u4ki4I4o2nQZszz/AJOLB8ln+HdlZpe9IHNDRYa1lvrmAzVsfoXLUYP7Po26ubr1fqfV2v0SDC8d7bYzFMLJpYspOoY2JpqwSLaD06qVwftziMM95ZHDiWyFpIeGF1tGUe7lo10BWs4zwRkQDWtNkCiB1dWg5lcP7FxytJDRvQstcNK1B5j4qF9WTa57O/a5hZabPG7Du5/iaPQBwHwW6hxDJGhzHNe1w0LSHAjwrdeD8X7LPh1bsNaf3mi9ANe83Xpaa4B2wxOBkOUnLdvjdq0jqa3H9bdRzTaumt7c8H/hsRnjYGxyajKNA7TMPPmqrBzagr0EY7D8VwD/AGZANah1ZoZALGbw8RoQvNMA0gddVhyY6rs4s946afAz6BXEE+qocIFYwSqsi9XUM+uqlsfaqIZOisMPJfNWY2LXA4iu6djt4FWKo7VngsRmFHcLbG/GOU+pSEIV2ZEtpEtIEQlpFIEQi0qBEJVyXIFSWq3Fcba33O947BUXGu2r4InvytOVpy76uOjB8XFvqqXOb0vOPKzbP/aN2nzyfwzHfdxke16PlAzZDX4GAZj1NDko3ZPswTlmnsu3jD/w5tczv6yP8QQFS9neGnEYnv8AfDSS8n8TgQ6S/wC+V4Hkwrf4mCZr2Pw4BsVICB36Iy24nu6Fx0HgrRRIx3BxJFkBy95p/FXdINaG6P8A2omA4a6GUl015magkivdotaTTR3XbXd8lYcNfKWn2wo2K0AOrRmsAkVmsA3qOi4xoaXZXxmQGtACQAQbNnT/ALUis4oyT2cYfTXOmhbYcXWC4A5uXTZWr43Nc0MBIolx0okaZa624nTos727hxLjhm4U5fvW9B39PZb8hR9FpsTXsh7Y/wAmYssd6xZFbC1JbtW8UwUkkkeUNdDoXhzWb2e8CdQRpsFkO1vZKgXM0okggatPMj8xsV6HhGjIMtVrVbVd/qoXGMSxtMeHEyWGhjbJIrbUVv8AJVRHgknFsRgnF0Ti1rh7OVjSctEWBp+A+83obC2/B2ExNJ5gH11VJ2z4WKzCssgOrA6srz92adroSw/7itRgG1EwdGNHoBay5XXw/Vlh4yprYb5qtilKlNxGm6zjWrDCgD/lWeHcFRw4hWeExFqWdWwKcieQQQorJE+0q8ZrqGUOFhOKpwuIynwO6tWuvULSXbGzRUIQrICVIhAJUJEAqPi+Pt2QbDfxP6K2xc2RjndASsd7bWyd1nnlr0048d3Z3EGhevwCwHbnjVBkd+9KwnbZlv8AqAty7GAKFxDh+GxLcuIia/oTo5vK2uGoKxk6dnzpX/ZzEPYl53fk1LuZHtKHjco9FrRxWGwBKyycoBNWRVgXvqQqzgfDYYWezZZbbSA/vFuUMaNetNu/EqwHAINKbVFp7r3Ad3KGga6AZW7VsumXccOUs7WCaxEZIOXR1aX6b8t06gqVWY4rN7KbBx2TeIv711uIDXnTrv8AMK9ZG4vcbdlcOdd2jyG+oO/gs3xzsvJicW2TOWNAa2xdhoJJya6E39DyWu/e9qdo0K0oKPicO1wp7WuG3eaD9VIJUPHtcWERnK41R6d4XyPK/VQaYj7QMGHROA07pqqoaEChy2b6KLg33FH4sYfVoR2jZO2Iid4dQOriC8ihWraa0WHKLwqQmGIn/wCtn/iFjy/HV/n7qzD061wpQXk36J2ErF06T2SqbhcQq0kjZPQzFTNK1oYplMheSqXDSmlOimo7rWMMu1oFLweLo0dvoq6KYJ0OUqWbX4Qq/A4r8J+CsAtJdsrNBKhClBKQlSFBV9o3kYd1dW+lrBy4+l6FxrDl8DwN6sfA3+S8xxkVFc/LvcdX+f6V+Lvnt+ypMH9RPqqgtOo6hTYp71H7PMKmNdWS2gxFGrVo3iDwBkbm6iiTR0JbW9Xdc1l/amwrXBYr7xo/qH1CtMtXTPPCZRpsNISwFwonlRHM0aOo2Gh6pxQ8ZxSOH/VcWiibyuo0LNEbnwT8GIa9ocw207HXZdG3nnKS2kLly54AskAeJAHqpCkqpdx2Iki3WN/u36A13nUNBZAvxVl7QHmPgQqnHcNhaymMa0jVuVoOVx1BDdjqAaOmloMp27lHsyCazENu9ANnH4Nzn4LN9k+K+2w4PR72jyzW35EKF9pfaH/42my4UK2y7PeK5Gso8ATzVb2EeWNcDzIcPDl+Sy5OnRw9t246p2EqPmvVdQO1XO6k4OK6jNFNwu6rp2hUoqfDiFMif4qpY5TsM9WlZ2LaKSlNimtVMT1LilpX2zWTXqzweNvR26pY5U/G9MctK3HbQIVfh8dWjvXp5qc14Oy22xs07QhClBCs9xfso2S3RnKTyPu/8LRJjGT5I3OP4Rf6KLImWzp5hxThZhcWvoHwLfyVUYjdtdR50RR8wrTizzI4l2t6nzVQ7g7XeC5q78ctT2kR4zKe+5p9AUwztfFh8Q0SB4B19o+N4iDuQL6537w0HNd4Ls60OBWywLWtbRAI8QCPQqkvv2nO+vRMPLFO4OIa4Zf5nZ7JoObRy1lunD4HkrXDRsY0NYKAvTXckk6neyTzUL+FiIrI0UbGUBtE7luWq+G6kiJvIkadV0TOOO8diJ/60de5dOABDnAO93RttvPrsaUvHwB7CzMW3zZlJ0N6WCOSbdCQcwdRIA1vYEkCttyUzLFIdpGN8S1zj6WB6q3kr4VAh4fHBKZAS0Nj1cWsa116auvQjLdEDfc7LJdt+3ccTSyycwNAbv33/lYeZPecNAANVb8e4LiZNMPiBYGhlisA9Whpyj/H4ryDjPBsTHiC3HZnP3BJJa4dWnavBPNMwqvYHzymWY2XOs6VdcgOQAoALQcGOV48Qq6Bu3mp+H0quR/NZZXbpxx8Wxwk1t+SkQjVVvDnqyaVk20sIdksj0xDKnqRUjOSlQ4jkojPyUqPZNo0ntloClJjPVQIDamNk8Vbamk5knopMUqro32pUbtFKlWIl+adbJ0J9VXtenBIp2q1CEIXS5wqztEf/bPrw9LCs0zioA9ha7YiiovSZ28ve3U+aWKNWHEuGujeWuHkeo6hRmxLn1rt1XLZGGlKjxajOamCSs150umzdFMjm0tZv27g1SP4x1KJkv47i3xWLCjQvuy47fmq6SbTQrmLEd0+JCtL7TMdYrQ49rdlne1OEbiIXNcBmALmHo4C9PMaLqSUjmoXEMeGsc4nYH9FbabhjrbzUinfEf8AKkMk7xUeSS3Apxgskptlpo+HS6/AK+DtAsvwuTUeS0cD7CzbJTCpQKhsKfa/ZEWHAd0/hDommgC13g3BShKg8VPijUH2dONqXBL1UK2JbWp1qZbiAfgErXfVX2yySi5K164auqVlWvSpEq6XMEhCVIgi4/ANlblcPI8wfBYXi724aTJKQL1BAJFcrr3fivQnuoX01Xl/GJvaPc53M2suRvxe9n2StcLa4O/tIK4dGs3Jg9baSD1aaKejlxAGj8397Qfmsdfrael6QKRM9oaqE47Ec2sP+Q/NOQ4eeT3nBo/oGvqVnr36axKdjANyp2BkNf6TnA+AA+abwPDWR61Z6nUq3GLFfDkra/TLO31FLxF7Rr7B1+Wn1WYxjnTWHNDGjlWpWxxc+io8QBR638qTG+1p0w/FODgDM3QjXwNJnDQn2QJ56/NXPF5aYfAFcx4T7hvkFOSuU04wUWrfJW+Hl16KLhY+8PAKa2MFU2umROTxP70UKNxCltdY8ipRT7idCfiusOaPLfx5rmJ96IY/VFU4z60U6ZFCmYTRUjBvB1P7CK1I9pVBT45lBkw994JGPpFdLeKTVS1SYfEq1ixQpX2zvbZIQhdblCRCVA3MLaR1B+i8px8ZuvH6L1khY3tPwAgmSMW06mt2n9FlyY7m2/DlJbKxDmFSYYSRqnThaOqV8zWb8ljt0XH8dMw6mxR0qqHHySGoWWP5nnK34cyp0eAxRGnsz4d4fNU8vZpIkTYlrRRJ8ZJH/qxub4t7zflqFAn45HXvD52l9r4y6TJ5lWYx4I3ryVbjeOOo+xYT4u0H6qv4S6bEhxldVOIys0Gnjui/xE4tFnOUEkA943pvstG/D1FSjY7AtY1rQNyPqN1dTQfdIi+4psI3U+SsIodE1gYb3U8R0w2oiUaNmhXcO/1XWEANoLKcVKNug3KfopOSxYS5A5qMO6tD5IjR17rjXMbqC6lFaddVwXafEIrVjhZeqdnjsabqDGdvVSBMpZ0w4EVakMn0SvpyiZaU6iHq6EIXY4whCEAuXbLpNzPppPQE+gQYrtfho7ywjK+7cQdB4ZdrWbh4K280rjIRqA73R/tCssfiCXEk6k2VGbIVy337ds3jJEpr620U7C4k2FUkqTDIqdLfFjjGAjwWcxnBWGyGi/IK8kxGlKulxAF2ovur4T8UM2DyD3epOn5qv7Px6vNVbiSrLGcS9qCG+6Nz1rkPBQuEu+7J6lx+eiitL0XH96Rn91+iugLZXgqt7R7VnxU8PoBIr8RcIyrUuu75pqJvdK6hk0SRKFw91PcPFSnDvFRpgGzD+ofNPtcc1eFqUVJw4XT2cwmMxGyezqUdHybynx/JM4gdwkcqXT3UL8R9UObYcOoJ9UQ7bqLHRIJNVxhD3Bf7pdEaoztPNlTZkXINJh51VtI29jQhC63EEIRaAXLm2COqVFIPNuJ4Mse5pGxIUSNi9D4nwVk2p0dVZgPqOay+P7PyRa5czerNa8xyWFxsdOPJL2qcicYAEONfv8lHlDzsco+ZWdbRC4r2jEZDGMLnOJHeNAefVQZPaS6vOnQCgnZODl0wNaNGm+5OqsZODyhtiN2XmcrqVdNfKY6VU0eWM+SicNjqJviAVbYvDEtI8EzgMLUbQRtp6KPFPlLDcTPvB5KQ8W1OCCjdbfRK5ug+at4s7TbdvNMRHuqWY6rxTDIKzedqEyo2Pbs7m02nn7Bw/wC0srdPAowze6R028k0s7cbXUJsEHkiNui5iYQ7RRDs5I7u+n1T2ZcSw2LC6eE0qbwL7B8HOTjdymcAO88HrfqpAZTirRS9uSuXNSuSK6j19JaVIulxhCEqBEqRKgRFIQgb/hmXeVt9coSmFp3aPQLtCjQ5EYGwA8gEUukKQzLg43e8xp82tKgYzs3BIby5T/8AnQvzGytUKNRO7Gdf2Mi/C948w0qBiOxLvwPa7wcC1bFFKPGLTPKPP5OyWI/k9HN/VMP7N4gH/TcfIX9F6OhV/nF5y15i7gMo0Mb9f6XfonYOzU3KN/xbX1XpKKT+cT/asFD2OmO4Df7nD6BWUPYcfjk/xZ+q1aFPhFLyZVQs7IQDcvPxA/JcT9jYSO657T404ei0KFPjFfPL9YTEdjJWOtlPHOtD6FVU2Ec11OBB6EEL1AhR8VgmSCntB89x5FV8J8XnLfry2VmqbtanjHZR7LdF3271+Ifr8Fm3QeazsrTzj1pCELocxEBCEAUqEIEQhCAQhCAQhCAQhCACVCECIQhAISoQCEIQIgJUIBIhCBCFDn4NDI7M+NpPWkIQf//Z"/>
          <p:cNvSpPr>
            <a:spLocks noChangeAspect="1" noChangeArrowheads="1"/>
          </p:cNvSpPr>
          <p:nvPr/>
        </p:nvSpPr>
        <p:spPr bwMode="auto">
          <a:xfrm>
            <a:off x="63500" y="-1057275"/>
            <a:ext cx="2095500" cy="2181225"/>
          </a:xfrm>
          <a:prstGeom prst="rect">
            <a:avLst/>
          </a:prstGeom>
          <a:noFill/>
          <a:ln w="9525">
            <a:noFill/>
            <a:miter lim="800000"/>
            <a:headEnd/>
            <a:tailEnd/>
          </a:ln>
        </p:spPr>
        <p:txBody>
          <a:bodyPr/>
          <a:lstStyle/>
          <a:p>
            <a:endParaRPr lang="en-US" dirty="0"/>
          </a:p>
        </p:txBody>
      </p:sp>
      <p:pic>
        <p:nvPicPr>
          <p:cNvPr id="16390" name="Picture 5" descr="http://t3.gstatic.com/images?q=tbn:ANd9GcQFFEfOmcAK858GrGIqq3UoOQOKR7ugtXNr72qhlmJ9EWmjZaZZYA"/>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289675" y="1065213"/>
            <a:ext cx="2725738" cy="2727325"/>
          </a:xfrm>
          <a:prstGeom prst="rect">
            <a:avLst/>
          </a:prstGeom>
          <a:noFill/>
          <a:ln w="9525">
            <a:noFill/>
            <a:miter lim="800000"/>
            <a:headEnd/>
            <a:tailEnd/>
          </a:ln>
        </p:spPr>
      </p:pic>
      <p:pic>
        <p:nvPicPr>
          <p:cNvPr id="134146" name="Picture 2" descr="http://www.ntnews.com.au/images/uploadedfiles/editorial/pictures/2011/05/11/smoke-alarm.jpg">
            <a:hlinkClick r:id="rId4"/>
          </p:cNvPr>
          <p:cNvPicPr>
            <a:picLocks noChangeAspect="1" noChangeArrowheads="1"/>
          </p:cNvPicPr>
          <p:nvPr/>
        </p:nvPicPr>
        <p:blipFill>
          <a:blip r:embed="rId5" cstate="print"/>
          <a:srcRect l="2308" t="2900" r="34741"/>
          <a:stretch>
            <a:fillRect/>
          </a:stretch>
        </p:blipFill>
        <p:spPr bwMode="auto">
          <a:xfrm>
            <a:off x="6524368" y="3682314"/>
            <a:ext cx="2160294" cy="2137719"/>
          </a:xfrm>
          <a:prstGeom prst="rect">
            <a:avLst/>
          </a:prstGeom>
          <a:noFill/>
          <a:effectLst/>
        </p:spPr>
      </p:pic>
    </p:spTree>
    <p:extLst>
      <p:ext uri="{BB962C8B-B14F-4D97-AF65-F5344CB8AC3E}">
        <p14:creationId xmlns:p14="http://schemas.microsoft.com/office/powerpoint/2010/main" val="1861739920"/>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351" y="392912"/>
            <a:ext cx="3040849" cy="30408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media.fluke.com/images/F-tis10-01a-600x402.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463" b="94776" l="10000" r="90000"/>
                    </a14:imgEffect>
                  </a14:imgLayer>
                </a14:imgProps>
              </a:ext>
              <a:ext uri="{28A0092B-C50C-407E-A947-70E740481C1C}">
                <a14:useLocalDpi xmlns:a14="http://schemas.microsoft.com/office/drawing/2010/main" val="0"/>
              </a:ext>
            </a:extLst>
          </a:blip>
          <a:srcRect l="37980" t="6288" r="36281" b="6911"/>
          <a:stretch/>
        </p:blipFill>
        <p:spPr bwMode="auto">
          <a:xfrm>
            <a:off x="1830216" y="3684783"/>
            <a:ext cx="1064245" cy="24046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t5datacenters.com/wp-content/uploads/circuit-breaker-hot-spo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8264" y="3498586"/>
            <a:ext cx="3629025" cy="2743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Investigations</a:t>
            </a:r>
          </a:p>
        </p:txBody>
      </p:sp>
      <p:sp>
        <p:nvSpPr>
          <p:cNvPr id="3" name="Content Placeholder 2"/>
          <p:cNvSpPr>
            <a:spLocks noGrp="1"/>
          </p:cNvSpPr>
          <p:nvPr>
            <p:ph idx="1"/>
          </p:nvPr>
        </p:nvSpPr>
        <p:spPr/>
        <p:txBody>
          <a:bodyPr/>
          <a:lstStyle/>
          <a:p>
            <a:r>
              <a:rPr lang="en-US" dirty="0"/>
              <a:t>Look for overheated </a:t>
            </a:r>
            <a:br>
              <a:rPr lang="en-US" dirty="0"/>
            </a:br>
            <a:r>
              <a:rPr lang="en-US" dirty="0"/>
              <a:t>equipment</a:t>
            </a:r>
          </a:p>
          <a:p>
            <a:pPr lvl="1">
              <a:buFont typeface="Wingdings" panose="05000000000000000000" pitchFamily="2" charset="2"/>
              <a:buChar char="ü"/>
            </a:pPr>
            <a:r>
              <a:rPr lang="en-US" dirty="0"/>
              <a:t>Most likely ignition </a:t>
            </a:r>
            <a:br>
              <a:rPr lang="en-US" dirty="0"/>
            </a:br>
            <a:r>
              <a:rPr lang="en-US" dirty="0"/>
              <a:t>source for a fire</a:t>
            </a:r>
          </a:p>
          <a:p>
            <a:pPr lvl="1">
              <a:spcBef>
                <a:spcPts val="0"/>
              </a:spcBef>
              <a:buFont typeface="Wingdings" panose="05000000000000000000" pitchFamily="2" charset="2"/>
              <a:buChar char="ü"/>
            </a:pPr>
            <a:r>
              <a:rPr lang="en-US" dirty="0"/>
              <a:t>Use thermal imagers</a:t>
            </a:r>
          </a:p>
        </p:txBody>
      </p:sp>
      <p:pic>
        <p:nvPicPr>
          <p:cNvPr id="1028" name="Picture 4" descr="http://media.fluke.com/images/US-Fluke-TiS75-03-600x402px.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721" b="96020" l="10000" r="90000">
                        <a14:foregroundMark x1="52833" y1="96020" x2="59000" y2="88557"/>
                        <a14:foregroundMark x1="42833" y1="5721" x2="47333" y2="9950"/>
                      </a14:backgroundRemoval>
                    </a14:imgEffect>
                  </a14:imgLayer>
                </a14:imgProps>
              </a:ext>
              <a:ext uri="{28A0092B-C50C-407E-A947-70E740481C1C}">
                <a14:useLocalDpi xmlns:a14="http://schemas.microsoft.com/office/drawing/2010/main" val="0"/>
              </a:ext>
            </a:extLst>
          </a:blip>
          <a:srcRect l="29078" r="30685"/>
          <a:stretch/>
        </p:blipFill>
        <p:spPr bwMode="auto">
          <a:xfrm>
            <a:off x="3234345" y="3764308"/>
            <a:ext cx="1313802" cy="21876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LKaiser\Documents\2 Sales and Marketing\Magazine Articles\2016 SFPE Mag - Data Centers\Photos - High Definition\Thermal Imaging Camera at Electrical Panel.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1433886" y="1075414"/>
            <a:ext cx="6276229" cy="47071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34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pPr>
              <a:defRPr/>
            </a:pPr>
            <a:r>
              <a:rPr lang="en-US" sz="4600" dirty="0"/>
              <a:t>Manual Intervention – DC</a:t>
            </a:r>
            <a:r>
              <a:rPr lang="en-US" sz="3600" dirty="0"/>
              <a:t>&amp;</a:t>
            </a:r>
            <a:r>
              <a:rPr lang="en-US" sz="4600" dirty="0"/>
              <a:t>Telco</a:t>
            </a:r>
            <a:endParaRPr lang="en-US" sz="4600" dirty="0">
              <a:latin typeface="Calibri" pitchFamily="34" charset="0"/>
            </a:endParaRPr>
          </a:p>
        </p:txBody>
      </p:sp>
      <p:sp>
        <p:nvSpPr>
          <p:cNvPr id="114691" name="Content Placeholder 2"/>
          <p:cNvSpPr>
            <a:spLocks noGrp="1"/>
          </p:cNvSpPr>
          <p:nvPr>
            <p:ph idx="1"/>
          </p:nvPr>
        </p:nvSpPr>
        <p:spPr>
          <a:xfrm>
            <a:off x="2087354" y="1524837"/>
            <a:ext cx="6427996" cy="4652126"/>
          </a:xfrm>
        </p:spPr>
        <p:txBody>
          <a:bodyPr/>
          <a:lstStyle/>
          <a:p>
            <a:pPr eaLnBrk="1" hangingPunct="1"/>
            <a:r>
              <a:rPr lang="en-US" sz="2400" dirty="0">
                <a:latin typeface="+mn-lt"/>
              </a:rPr>
              <a:t>Manual intervention for small fires</a:t>
            </a:r>
          </a:p>
          <a:p>
            <a:pPr lvl="1" eaLnBrk="1" hangingPunct="1"/>
            <a:r>
              <a:rPr lang="en-US" sz="2000" b="0" dirty="0"/>
              <a:t>Locate thermal condition</a:t>
            </a:r>
          </a:p>
          <a:p>
            <a:pPr lvl="1" eaLnBrk="1" hangingPunct="1"/>
            <a:r>
              <a:rPr lang="en-US" sz="2000" b="0" dirty="0"/>
              <a:t>Shut down processes</a:t>
            </a:r>
          </a:p>
          <a:p>
            <a:pPr lvl="1" eaLnBrk="1" hangingPunct="1"/>
            <a:r>
              <a:rPr lang="en-US" sz="2000" b="0" dirty="0"/>
              <a:t>Power down equipment</a:t>
            </a:r>
          </a:p>
          <a:p>
            <a:pPr lvl="1" eaLnBrk="1" hangingPunct="1"/>
            <a:r>
              <a:rPr lang="en-US" sz="2000" b="0" dirty="0"/>
              <a:t>Use an extinguisher on visible flames</a:t>
            </a:r>
          </a:p>
          <a:p>
            <a:pPr eaLnBrk="1" hangingPunct="1"/>
            <a:r>
              <a:rPr lang="en-US" sz="2400" dirty="0">
                <a:latin typeface="+mn-lt"/>
              </a:rPr>
              <a:t>Portable fire extinguisher guidance</a:t>
            </a:r>
            <a:endParaRPr lang="en-US" sz="2000" dirty="0">
              <a:latin typeface="+mn-lt"/>
            </a:endParaRPr>
          </a:p>
          <a:p>
            <a:pPr lvl="1" eaLnBrk="1" hangingPunct="1"/>
            <a:r>
              <a:rPr lang="en-US" sz="2000" b="0" dirty="0"/>
              <a:t>Use Clean Agent or CO</a:t>
            </a:r>
            <a:r>
              <a:rPr lang="en-US" sz="2000" b="0" baseline="-25000" dirty="0"/>
              <a:t>2</a:t>
            </a:r>
            <a:r>
              <a:rPr lang="en-US" sz="2000" b="0" dirty="0"/>
              <a:t> extinguishers</a:t>
            </a:r>
          </a:p>
          <a:p>
            <a:pPr lvl="1" eaLnBrk="1" hangingPunct="1"/>
            <a:r>
              <a:rPr lang="en-US" sz="2000" b="0" dirty="0"/>
              <a:t>3,000 ft</a:t>
            </a:r>
            <a:r>
              <a:rPr lang="en-US" sz="2000" b="0" baseline="30000" dirty="0"/>
              <a:t>2</a:t>
            </a:r>
            <a:r>
              <a:rPr lang="en-US" sz="2000" b="0" dirty="0"/>
              <a:t> spacing</a:t>
            </a:r>
          </a:p>
          <a:p>
            <a:pPr lvl="1" eaLnBrk="1" hangingPunct="1"/>
            <a:r>
              <a:rPr lang="en-US" sz="2000" b="0" dirty="0"/>
              <a:t>75 ft max. travel distance</a:t>
            </a:r>
          </a:p>
          <a:p>
            <a:pPr lvl="1" eaLnBrk="1" hangingPunct="1"/>
            <a:r>
              <a:rPr lang="en-US" sz="2000" b="0" dirty="0"/>
              <a:t>Locate at room entrances</a:t>
            </a:r>
          </a:p>
          <a:p>
            <a:pPr lvl="1" eaLnBrk="1" hangingPunct="1"/>
            <a:r>
              <a:rPr lang="en-US" sz="2000" b="0" dirty="0"/>
              <a:t>Provide training to workers</a:t>
            </a:r>
            <a:endParaRPr lang="en-US" sz="1400" b="0" i="1" dirty="0"/>
          </a:p>
        </p:txBody>
      </p:sp>
      <p:pic>
        <p:nvPicPr>
          <p:cNvPr id="2050" name="Picture 2" descr="cleanguard.png"/>
          <p:cNvPicPr>
            <a:picLocks noChangeAspect="1" noChangeArrowheads="1"/>
          </p:cNvPicPr>
          <p:nvPr/>
        </p:nvPicPr>
        <p:blipFill>
          <a:blip r:embed="rId3" cstate="print"/>
          <a:srcRect/>
          <a:stretch>
            <a:fillRect/>
          </a:stretch>
        </p:blipFill>
        <p:spPr bwMode="auto">
          <a:xfrm>
            <a:off x="-827897" y="1606381"/>
            <a:ext cx="4176584" cy="4176584"/>
          </a:xfrm>
          <a:prstGeom prst="rect">
            <a:avLst/>
          </a:prstGeom>
          <a:noFill/>
        </p:spPr>
      </p:pic>
      <p:pic>
        <p:nvPicPr>
          <p:cNvPr id="113666" name="Picture 2" descr="http://common.ziffdavisinternet.com/encyclopedia_images/_PDU2.GIF"/>
          <p:cNvPicPr>
            <a:picLocks noChangeAspect="1" noChangeArrowheads="1"/>
          </p:cNvPicPr>
          <p:nvPr/>
        </p:nvPicPr>
        <p:blipFill>
          <a:blip r:embed="rId4" cstate="print"/>
          <a:srcRect/>
          <a:stretch>
            <a:fillRect/>
          </a:stretch>
        </p:blipFill>
        <p:spPr bwMode="auto">
          <a:xfrm>
            <a:off x="7503449" y="1524837"/>
            <a:ext cx="1368832" cy="4145606"/>
          </a:xfrm>
          <a:prstGeom prst="rect">
            <a:avLst/>
          </a:prstGeom>
          <a:noFill/>
          <a:effectLst>
            <a:softEdge rad="31750"/>
          </a:effectLst>
        </p:spPr>
      </p:pic>
    </p:spTree>
    <p:extLst>
      <p:ext uri="{BB962C8B-B14F-4D97-AF65-F5344CB8AC3E}">
        <p14:creationId xmlns:p14="http://schemas.microsoft.com/office/powerpoint/2010/main" val="2161207757"/>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MCFP Strategies</a:t>
            </a:r>
          </a:p>
        </p:txBody>
      </p:sp>
      <p:sp>
        <p:nvSpPr>
          <p:cNvPr id="7" name="Content Placeholder 6"/>
          <p:cNvSpPr>
            <a:spLocks noGrp="1"/>
          </p:cNvSpPr>
          <p:nvPr>
            <p:ph sz="half" idx="1"/>
          </p:nvPr>
        </p:nvSpPr>
        <p:spPr>
          <a:xfrm>
            <a:off x="628650" y="1452827"/>
            <a:ext cx="3867150" cy="4638483"/>
          </a:xfrm>
        </p:spPr>
        <p:txBody>
          <a:bodyPr>
            <a:normAutofit fontScale="77500" lnSpcReduction="20000"/>
          </a:bodyPr>
          <a:lstStyle/>
          <a:p>
            <a:pPr marL="0" indent="0">
              <a:buNone/>
            </a:pPr>
            <a:r>
              <a:rPr lang="en-US" sz="3600" dirty="0">
                <a:solidFill>
                  <a:srgbClr val="FFB81C"/>
                </a:solidFill>
              </a:rPr>
              <a:t>Fire Sprinkler Systems</a:t>
            </a:r>
          </a:p>
          <a:p>
            <a:pPr marL="344488" indent="-344488">
              <a:lnSpc>
                <a:spcPct val="120000"/>
              </a:lnSpc>
              <a:buFont typeface="Wingdings" panose="05000000000000000000" pitchFamily="2" charset="2"/>
              <a:buChar char="ü"/>
            </a:pPr>
            <a:r>
              <a:rPr lang="en-US" dirty="0"/>
              <a:t>Limit the size of the fire</a:t>
            </a:r>
          </a:p>
          <a:p>
            <a:pPr marL="344488" indent="-344488">
              <a:lnSpc>
                <a:spcPct val="120000"/>
              </a:lnSpc>
              <a:buFont typeface="Wingdings" panose="05000000000000000000" pitchFamily="2" charset="2"/>
              <a:buChar char="ü"/>
            </a:pPr>
            <a:r>
              <a:rPr lang="en-US" dirty="0"/>
              <a:t>Allow for occupant egress</a:t>
            </a:r>
          </a:p>
          <a:p>
            <a:pPr marL="344488" indent="-344488">
              <a:lnSpc>
                <a:spcPct val="120000"/>
              </a:lnSpc>
              <a:buFont typeface="Wingdings" panose="05000000000000000000" pitchFamily="2" charset="2"/>
              <a:buChar char="ü"/>
            </a:pPr>
            <a:r>
              <a:rPr lang="en-US" dirty="0"/>
              <a:t>Life safety and structural protection</a:t>
            </a:r>
          </a:p>
          <a:p>
            <a:pPr marL="344488" indent="-344488">
              <a:lnSpc>
                <a:spcPct val="120000"/>
              </a:lnSpc>
              <a:buFont typeface="Wingdings" panose="05000000000000000000" pitchFamily="2" charset="2"/>
              <a:buChar char="ü"/>
            </a:pPr>
            <a:r>
              <a:rPr lang="en-US" dirty="0"/>
              <a:t>Limit damage to the fire compartment</a:t>
            </a:r>
          </a:p>
          <a:p>
            <a:pPr marL="344488" indent="-344488">
              <a:lnSpc>
                <a:spcPct val="120000"/>
              </a:lnSpc>
              <a:buFont typeface="Wingdings" panose="05000000000000000000" pitchFamily="2" charset="2"/>
              <a:buChar char="ü"/>
            </a:pPr>
            <a:r>
              <a:rPr lang="en-US" dirty="0"/>
              <a:t>Save life and the building</a:t>
            </a:r>
          </a:p>
        </p:txBody>
      </p:sp>
      <p:sp>
        <p:nvSpPr>
          <p:cNvPr id="5" name="Content Placeholder 4"/>
          <p:cNvSpPr>
            <a:spLocks noGrp="1"/>
          </p:cNvSpPr>
          <p:nvPr>
            <p:ph sz="half" idx="2"/>
          </p:nvPr>
        </p:nvSpPr>
        <p:spPr>
          <a:xfrm>
            <a:off x="4648200" y="1452827"/>
            <a:ext cx="4052668" cy="4638483"/>
          </a:xfrm>
        </p:spPr>
        <p:txBody>
          <a:bodyPr>
            <a:normAutofit fontScale="77500" lnSpcReduction="20000"/>
          </a:bodyPr>
          <a:lstStyle/>
          <a:p>
            <a:pPr marL="0" indent="0">
              <a:buNone/>
            </a:pPr>
            <a:r>
              <a:rPr lang="en-US" sz="3600" dirty="0">
                <a:solidFill>
                  <a:srgbClr val="FFB81C"/>
                </a:solidFill>
              </a:rPr>
              <a:t>Extinguishing Systems</a:t>
            </a:r>
          </a:p>
          <a:p>
            <a:pPr marL="344488" indent="-344488">
              <a:lnSpc>
                <a:spcPct val="120000"/>
              </a:lnSpc>
              <a:buFont typeface="Wingdings" panose="05000000000000000000" pitchFamily="2" charset="2"/>
              <a:buChar char="ü"/>
            </a:pPr>
            <a:r>
              <a:rPr lang="en-US" dirty="0"/>
              <a:t>Asset protection and fast restoration</a:t>
            </a:r>
          </a:p>
          <a:p>
            <a:pPr marL="344488" indent="-344488">
              <a:lnSpc>
                <a:spcPct val="120000"/>
              </a:lnSpc>
              <a:buFont typeface="Wingdings" panose="05000000000000000000" pitchFamily="2" charset="2"/>
              <a:buChar char="ü"/>
            </a:pPr>
            <a:r>
              <a:rPr lang="en-US" dirty="0"/>
              <a:t>Detect quickly and activate early</a:t>
            </a:r>
          </a:p>
          <a:p>
            <a:pPr marL="344488" indent="-344488">
              <a:lnSpc>
                <a:spcPct val="120000"/>
              </a:lnSpc>
              <a:buFont typeface="Wingdings" panose="05000000000000000000" pitchFamily="2" charset="2"/>
              <a:buChar char="ü"/>
            </a:pPr>
            <a:r>
              <a:rPr lang="en-US" dirty="0"/>
              <a:t>Extinguish the fire</a:t>
            </a:r>
          </a:p>
          <a:p>
            <a:pPr marL="344488" indent="-344488">
              <a:lnSpc>
                <a:spcPct val="120000"/>
              </a:lnSpc>
              <a:buFont typeface="Wingdings" panose="05000000000000000000" pitchFamily="2" charset="2"/>
              <a:buChar char="ü"/>
            </a:pPr>
            <a:r>
              <a:rPr lang="en-US" dirty="0"/>
              <a:t>Limit the fire damage to point of origin</a:t>
            </a:r>
          </a:p>
          <a:p>
            <a:pPr marL="344488" indent="-344488">
              <a:lnSpc>
                <a:spcPct val="120000"/>
              </a:lnSpc>
              <a:buFont typeface="Wingdings" panose="05000000000000000000" pitchFamily="2" charset="2"/>
              <a:buChar char="ü"/>
            </a:pPr>
            <a:r>
              <a:rPr lang="en-US" dirty="0"/>
              <a:t>Minimize downtime </a:t>
            </a:r>
          </a:p>
        </p:txBody>
      </p:sp>
    </p:spTree>
    <p:extLst>
      <p:ext uri="{BB962C8B-B14F-4D97-AF65-F5344CB8AC3E}">
        <p14:creationId xmlns:p14="http://schemas.microsoft.com/office/powerpoint/2010/main" val="2340553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System Performance Levels</a:t>
            </a:r>
          </a:p>
        </p:txBody>
      </p:sp>
      <p:sp>
        <p:nvSpPr>
          <p:cNvPr id="3" name="Content Placeholder 2"/>
          <p:cNvSpPr>
            <a:spLocks noGrp="1"/>
          </p:cNvSpPr>
          <p:nvPr>
            <p:ph idx="1"/>
          </p:nvPr>
        </p:nvSpPr>
        <p:spPr>
          <a:xfrm>
            <a:off x="628650" y="1524837"/>
            <a:ext cx="5343328" cy="4652126"/>
          </a:xfrm>
        </p:spPr>
        <p:txBody>
          <a:bodyPr/>
          <a:lstStyle/>
          <a:p>
            <a:pPr>
              <a:lnSpc>
                <a:spcPct val="100000"/>
              </a:lnSpc>
              <a:spcAft>
                <a:spcPts val="1200"/>
              </a:spcAft>
              <a:buNone/>
            </a:pPr>
            <a:r>
              <a:rPr lang="en-US" sz="2400" u="sng" dirty="0"/>
              <a:t>Fire Control</a:t>
            </a:r>
            <a:r>
              <a:rPr lang="en-US" sz="2400" dirty="0"/>
              <a:t>:</a:t>
            </a:r>
            <a:r>
              <a:rPr lang="en-US" sz="2000" dirty="0"/>
              <a:t> </a:t>
            </a:r>
            <a:r>
              <a:rPr lang="en-US" sz="2000" dirty="0">
                <a:solidFill>
                  <a:schemeClr val="tx1"/>
                </a:solidFill>
              </a:rPr>
              <a:t>Limiting the size of a fire by distribution of water so as to decrease the heat release rate and pre-wet adjacent combustibles, while controlling ceiling gas temperatures to avoid structural damage</a:t>
            </a:r>
          </a:p>
          <a:p>
            <a:pPr>
              <a:lnSpc>
                <a:spcPct val="100000"/>
              </a:lnSpc>
              <a:spcAft>
                <a:spcPts val="1200"/>
              </a:spcAft>
              <a:buNone/>
            </a:pPr>
            <a:r>
              <a:rPr lang="en-US" sz="2400" u="sng" dirty="0"/>
              <a:t>Fire Suppression</a:t>
            </a:r>
            <a:r>
              <a:rPr lang="en-US" sz="2400" dirty="0"/>
              <a:t>: </a:t>
            </a:r>
            <a:r>
              <a:rPr lang="en-US" sz="2000" dirty="0">
                <a:solidFill>
                  <a:schemeClr val="tx1"/>
                </a:solidFill>
              </a:rPr>
              <a:t>The sharp reduction of the rate of heat release of a fire and the prevention of regrowth</a:t>
            </a:r>
          </a:p>
          <a:p>
            <a:pPr>
              <a:lnSpc>
                <a:spcPct val="100000"/>
              </a:lnSpc>
              <a:spcAft>
                <a:spcPts val="1200"/>
              </a:spcAft>
              <a:buNone/>
            </a:pPr>
            <a:r>
              <a:rPr lang="en-US" sz="2400" u="sng" dirty="0"/>
              <a:t>Fire Extinguishment</a:t>
            </a:r>
            <a:r>
              <a:rPr lang="en-US" sz="2400" dirty="0"/>
              <a:t>: </a:t>
            </a:r>
            <a:r>
              <a:rPr lang="en-US" sz="2000" dirty="0">
                <a:solidFill>
                  <a:schemeClr val="tx1"/>
                </a:solidFill>
              </a:rPr>
              <a:t>The complete suppression of a fire until there are no burning combustibles</a:t>
            </a:r>
          </a:p>
        </p:txBody>
      </p:sp>
      <p:sp>
        <p:nvSpPr>
          <p:cNvPr id="5" name="Up-Down Arrow 4"/>
          <p:cNvSpPr/>
          <p:nvPr/>
        </p:nvSpPr>
        <p:spPr>
          <a:xfrm>
            <a:off x="6463863" y="1387366"/>
            <a:ext cx="2102069" cy="4151586"/>
          </a:xfrm>
          <a:prstGeom prst="upDownArrow">
            <a:avLst/>
          </a:prstGeom>
          <a:gradFill>
            <a:gsLst>
              <a:gs pos="0">
                <a:schemeClr val="bg1"/>
              </a:gs>
              <a:gs pos="45000">
                <a:srgbClr val="FF7A00"/>
              </a:gs>
              <a:gs pos="70000">
                <a:srgbClr val="FF0300"/>
              </a:gs>
              <a:gs pos="100000">
                <a:srgbClr val="4D0808"/>
              </a:gs>
            </a:gsLst>
            <a:lin ang="16200000" scaled="0"/>
          </a:gra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505905" y="1849821"/>
            <a:ext cx="1954922" cy="369332"/>
          </a:xfrm>
          <a:prstGeom prst="rect">
            <a:avLst/>
          </a:prstGeom>
          <a:noFill/>
        </p:spPr>
        <p:txBody>
          <a:bodyPr wrap="square" rtlCol="0">
            <a:spAutoFit/>
          </a:bodyPr>
          <a:lstStyle/>
          <a:p>
            <a:r>
              <a:rPr lang="en-US" sz="1800" b="1" dirty="0">
                <a:solidFill>
                  <a:srgbClr val="002060"/>
                </a:solidFill>
                <a:latin typeface="Stencil" pitchFamily="82" charset="0"/>
              </a:rPr>
              <a:t>SOME FIRE LEFT</a:t>
            </a:r>
          </a:p>
        </p:txBody>
      </p:sp>
      <p:sp>
        <p:nvSpPr>
          <p:cNvPr id="7" name="TextBox 6"/>
          <p:cNvSpPr txBox="1"/>
          <p:nvPr/>
        </p:nvSpPr>
        <p:spPr>
          <a:xfrm>
            <a:off x="6532182" y="5060732"/>
            <a:ext cx="2233446" cy="369332"/>
          </a:xfrm>
          <a:prstGeom prst="rect">
            <a:avLst/>
          </a:prstGeom>
          <a:noFill/>
        </p:spPr>
        <p:txBody>
          <a:bodyPr wrap="square" rtlCol="0">
            <a:spAutoFit/>
          </a:bodyPr>
          <a:lstStyle/>
          <a:p>
            <a:r>
              <a:rPr lang="en-US" sz="1800" b="1" dirty="0">
                <a:solidFill>
                  <a:srgbClr val="002060"/>
                </a:solidFill>
                <a:latin typeface="Stencil" pitchFamily="82" charset="0"/>
              </a:rPr>
              <a:t>NO COMBUSTION</a:t>
            </a:r>
          </a:p>
        </p:txBody>
      </p:sp>
      <p:sp>
        <p:nvSpPr>
          <p:cNvPr id="8" name="TextBox 7"/>
          <p:cNvSpPr txBox="1"/>
          <p:nvPr/>
        </p:nvSpPr>
        <p:spPr>
          <a:xfrm>
            <a:off x="6274674" y="3410607"/>
            <a:ext cx="2417379" cy="646331"/>
          </a:xfrm>
          <a:prstGeom prst="rect">
            <a:avLst/>
          </a:prstGeom>
          <a:noFill/>
        </p:spPr>
        <p:txBody>
          <a:bodyPr wrap="square" rtlCol="0">
            <a:spAutoFit/>
          </a:bodyPr>
          <a:lstStyle/>
          <a:p>
            <a:pPr algn="ctr"/>
            <a:r>
              <a:rPr lang="en-US" sz="1800" b="1" dirty="0">
                <a:solidFill>
                  <a:srgbClr val="002060"/>
                </a:solidFill>
                <a:latin typeface="Stencil" pitchFamily="82" charset="0"/>
              </a:rPr>
              <a:t>SOME COMBUSTION</a:t>
            </a:r>
          </a:p>
          <a:p>
            <a:pPr algn="ctr"/>
            <a:r>
              <a:rPr lang="en-US" sz="1800" b="1" dirty="0">
                <a:solidFill>
                  <a:srgbClr val="002060"/>
                </a:solidFill>
                <a:latin typeface="Stencil" pitchFamily="82" charset="0"/>
              </a:rPr>
              <a:t>LEFT</a:t>
            </a:r>
          </a:p>
        </p:txBody>
      </p:sp>
    </p:spTree>
    <p:extLst>
      <p:ext uri="{BB962C8B-B14F-4D97-AF65-F5344CB8AC3E}">
        <p14:creationId xmlns:p14="http://schemas.microsoft.com/office/powerpoint/2010/main" val="2049685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Suppression Terminology</a:t>
            </a:r>
          </a:p>
        </p:txBody>
      </p:sp>
      <p:sp>
        <p:nvSpPr>
          <p:cNvPr id="3" name="Content Placeholder 2"/>
          <p:cNvSpPr>
            <a:spLocks noGrp="1"/>
          </p:cNvSpPr>
          <p:nvPr>
            <p:ph idx="1"/>
          </p:nvPr>
        </p:nvSpPr>
        <p:spPr/>
        <p:txBody>
          <a:bodyPr>
            <a:normAutofit/>
          </a:bodyPr>
          <a:lstStyle/>
          <a:p>
            <a:pPr marL="0" indent="0">
              <a:spcBef>
                <a:spcPts val="3600"/>
              </a:spcBef>
              <a:spcAft>
                <a:spcPts val="600"/>
              </a:spcAft>
              <a:buNone/>
            </a:pPr>
            <a:r>
              <a:rPr lang="en-US" u="sng" dirty="0"/>
              <a:t>Total Flooding System</a:t>
            </a:r>
            <a:r>
              <a:rPr lang="en-US" dirty="0"/>
              <a:t>: </a:t>
            </a:r>
            <a:r>
              <a:rPr lang="en-US" sz="2800" dirty="0">
                <a:solidFill>
                  <a:schemeClr val="tx1"/>
                </a:solidFill>
              </a:rPr>
              <a:t>Agent floods a defined volume, usually a room, to extinguish fire anywhere in the protected volume</a:t>
            </a:r>
          </a:p>
          <a:p>
            <a:pPr marL="0" indent="0">
              <a:spcBef>
                <a:spcPts val="3600"/>
              </a:spcBef>
              <a:buNone/>
            </a:pPr>
            <a:r>
              <a:rPr lang="en-US" u="sng" dirty="0"/>
              <a:t>Local Application System</a:t>
            </a:r>
            <a:r>
              <a:rPr lang="en-US" dirty="0"/>
              <a:t>: </a:t>
            </a:r>
            <a:br>
              <a:rPr lang="en-US" dirty="0"/>
            </a:br>
            <a:r>
              <a:rPr lang="en-US" sz="2800" dirty="0">
                <a:solidFill>
                  <a:schemeClr val="tx1"/>
                </a:solidFill>
              </a:rPr>
              <a:t>Agent is discharged over/into</a:t>
            </a:r>
            <a:br>
              <a:rPr lang="en-US" sz="2800" dirty="0">
                <a:solidFill>
                  <a:schemeClr val="tx1"/>
                </a:solidFill>
              </a:rPr>
            </a:br>
            <a:r>
              <a:rPr lang="en-US" sz="2800" dirty="0">
                <a:solidFill>
                  <a:schemeClr val="tx1"/>
                </a:solidFill>
              </a:rPr>
              <a:t>a defined area or volume to </a:t>
            </a:r>
            <a:br>
              <a:rPr lang="en-US" sz="2800" dirty="0">
                <a:solidFill>
                  <a:schemeClr val="tx1"/>
                </a:solidFill>
              </a:rPr>
            </a:br>
            <a:r>
              <a:rPr lang="en-US" sz="2800" dirty="0">
                <a:solidFill>
                  <a:schemeClr val="tx1"/>
                </a:solidFill>
              </a:rPr>
              <a:t>protect a certain hazard within </a:t>
            </a:r>
            <a:br>
              <a:rPr lang="en-US" sz="2800" dirty="0">
                <a:solidFill>
                  <a:schemeClr val="tx1"/>
                </a:solidFill>
              </a:rPr>
            </a:br>
            <a:r>
              <a:rPr lang="en-US" sz="2800" dirty="0">
                <a:solidFill>
                  <a:schemeClr val="tx1"/>
                </a:solidFill>
              </a:rPr>
              <a:t>a larger volume</a:t>
            </a:r>
          </a:p>
        </p:txBody>
      </p:sp>
      <p:pic>
        <p:nvPicPr>
          <p:cNvPr id="1026" name="Picture 2" descr="Image result for total floo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906" y="3281949"/>
            <a:ext cx="3219169" cy="2035467"/>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512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Suppression Terminology</a:t>
            </a:r>
          </a:p>
        </p:txBody>
      </p:sp>
      <p:sp>
        <p:nvSpPr>
          <p:cNvPr id="3" name="Content Placeholder 2"/>
          <p:cNvSpPr>
            <a:spLocks noGrp="1"/>
          </p:cNvSpPr>
          <p:nvPr>
            <p:ph idx="1"/>
          </p:nvPr>
        </p:nvSpPr>
        <p:spPr>
          <a:xfrm>
            <a:off x="4010747" y="1524837"/>
            <a:ext cx="4918841" cy="4652126"/>
          </a:xfrm>
        </p:spPr>
        <p:txBody>
          <a:bodyPr>
            <a:normAutofit/>
          </a:bodyPr>
          <a:lstStyle/>
          <a:p>
            <a:pPr marL="0" indent="0">
              <a:buNone/>
            </a:pPr>
            <a:r>
              <a:rPr lang="en-US" sz="2800" u="sng" dirty="0"/>
              <a:t>Normally Occupied Space</a:t>
            </a:r>
            <a:r>
              <a:rPr lang="en-US" sz="2800" dirty="0"/>
              <a:t>:  </a:t>
            </a:r>
            <a:br>
              <a:rPr lang="en-US" sz="2800" dirty="0"/>
            </a:br>
            <a:r>
              <a:rPr lang="en-US" sz="2400" dirty="0">
                <a:solidFill>
                  <a:schemeClr val="tx1"/>
                </a:solidFill>
              </a:rPr>
              <a:t>Humans present under normal circumstances</a:t>
            </a:r>
          </a:p>
          <a:p>
            <a:pPr marL="0" indent="0">
              <a:spcBef>
                <a:spcPts val="2400"/>
              </a:spcBef>
              <a:buNone/>
            </a:pPr>
            <a:r>
              <a:rPr lang="en-US" sz="2800" u="sng" dirty="0"/>
              <a:t>Normally Unoccupied Space</a:t>
            </a:r>
            <a:r>
              <a:rPr lang="en-US" sz="2800" dirty="0"/>
              <a:t>: </a:t>
            </a:r>
            <a:br>
              <a:rPr lang="en-US" sz="2800" dirty="0"/>
            </a:br>
            <a:r>
              <a:rPr lang="en-US" sz="2400" dirty="0">
                <a:solidFill>
                  <a:schemeClr val="tx1"/>
                </a:solidFill>
              </a:rPr>
              <a:t>A space not normally occupied but could be entered occasionally by one or more persons for brief periods</a:t>
            </a:r>
          </a:p>
          <a:p>
            <a:pPr marL="0" indent="0">
              <a:spcBef>
                <a:spcPts val="2400"/>
              </a:spcBef>
              <a:buNone/>
            </a:pPr>
            <a:r>
              <a:rPr lang="en-US" sz="2800" u="sng" dirty="0"/>
              <a:t>Occupiable Space</a:t>
            </a:r>
            <a:r>
              <a:rPr lang="en-US" sz="2800" dirty="0"/>
              <a:t>: </a:t>
            </a:r>
            <a:r>
              <a:rPr lang="en-US" sz="2400" dirty="0">
                <a:solidFill>
                  <a:schemeClr val="tx1"/>
                </a:solidFill>
              </a:rPr>
              <a:t>A space that has dimensions and physical characteristics such that it could be entered by a person</a:t>
            </a:r>
          </a:p>
        </p:txBody>
      </p:sp>
      <p:pic>
        <p:nvPicPr>
          <p:cNvPr id="2052" name="Picture 4"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883092">
            <a:off x="488576" y="2364532"/>
            <a:ext cx="3229779" cy="21827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23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050"/>
          <p:cNvSpPr>
            <a:spLocks noGrp="1" noChangeArrowheads="1"/>
          </p:cNvSpPr>
          <p:nvPr>
            <p:ph type="title"/>
          </p:nvPr>
        </p:nvSpPr>
        <p:spPr/>
        <p:txBody>
          <a:bodyPr>
            <a:normAutofit/>
          </a:bodyPr>
          <a:lstStyle/>
          <a:p>
            <a:pPr eaLnBrk="1" hangingPunct="1">
              <a:defRPr/>
            </a:pPr>
            <a:r>
              <a:rPr lang="en-US" dirty="0"/>
              <a:t>Clean Agent Systems 101</a:t>
            </a:r>
          </a:p>
        </p:txBody>
      </p:sp>
      <p:sp>
        <p:nvSpPr>
          <p:cNvPr id="10" name="Rectangle 2051"/>
          <p:cNvSpPr txBox="1">
            <a:spLocks noChangeArrowheads="1"/>
          </p:cNvSpPr>
          <p:nvPr/>
        </p:nvSpPr>
        <p:spPr bwMode="auto">
          <a:xfrm>
            <a:off x="224502" y="1196069"/>
            <a:ext cx="6225535" cy="4951513"/>
          </a:xfrm>
          <a:prstGeom prst="rect">
            <a:avLst/>
          </a:prstGeom>
          <a:noFill/>
          <a:ln w="9525">
            <a:noFill/>
            <a:miter lim="800000"/>
            <a:headEnd/>
            <a:tailEnd/>
          </a:ln>
        </p:spPr>
        <p:txBody>
          <a:bodyPr/>
          <a:lstStyle/>
          <a:p>
            <a:pPr marL="342900" indent="-342900">
              <a:spcBef>
                <a:spcPts val="600"/>
              </a:spcBef>
              <a:buClr>
                <a:srgbClr val="FFB81C"/>
              </a:buClr>
              <a:buFont typeface="Wingdings" panose="05000000000000000000" pitchFamily="2" charset="2"/>
              <a:buChar char="§"/>
              <a:defRPr/>
            </a:pPr>
            <a:r>
              <a:rPr lang="en-US" sz="2400" b="1" kern="0" dirty="0">
                <a:latin typeface="Open Sans Condensed" panose="020B0806030504020204" pitchFamily="34" charset="0"/>
                <a:ea typeface="Open Sans Condensed" panose="020B0806030504020204" pitchFamily="34" charset="0"/>
                <a:cs typeface="Open Sans Condensed" panose="020B0806030504020204" pitchFamily="34" charset="0"/>
              </a:rPr>
              <a:t>Extinguishment Without Water</a:t>
            </a:r>
          </a:p>
          <a:p>
            <a:pPr marL="742950" lvl="1" indent="-285750">
              <a:spcBef>
                <a:spcPts val="600"/>
              </a:spcBef>
              <a:buClr>
                <a:srgbClr val="514D43"/>
              </a:buClr>
              <a:buSzPct val="65000"/>
              <a:buFont typeface="Wingdings" panose="05000000000000000000" pitchFamily="2" charset="2"/>
              <a:buChar char="§"/>
              <a:defRPr/>
            </a:pPr>
            <a:r>
              <a:rPr lang="en-US" sz="1800" kern="0" dirty="0">
                <a:latin typeface="Open Sans" panose="020B0606030504020204" pitchFamily="34" charset="0"/>
                <a:ea typeface="Open Sans" panose="020B0606030504020204" pitchFamily="34" charset="0"/>
                <a:cs typeface="Open Sans" panose="020B0606030504020204" pitchFamily="34" charset="0"/>
              </a:rPr>
              <a:t>Gaseous total flooding</a:t>
            </a:r>
          </a:p>
          <a:p>
            <a:pPr marL="742950" lvl="1" indent="-285750">
              <a:spcBef>
                <a:spcPts val="600"/>
              </a:spcBef>
              <a:buClr>
                <a:srgbClr val="514D43"/>
              </a:buClr>
              <a:buSzPct val="65000"/>
              <a:buFont typeface="Wingdings" panose="05000000000000000000" pitchFamily="2" charset="2"/>
              <a:buChar char="§"/>
              <a:defRPr/>
            </a:pPr>
            <a:r>
              <a:rPr lang="en-US" sz="1800" kern="0" dirty="0">
                <a:latin typeface="Open Sans" panose="020B0606030504020204" pitchFamily="34" charset="0"/>
                <a:ea typeface="Open Sans" panose="020B0606030504020204" pitchFamily="34" charset="0"/>
                <a:cs typeface="Open Sans" panose="020B0606030504020204" pitchFamily="34" charset="0"/>
              </a:rPr>
              <a:t>Fast and effective</a:t>
            </a:r>
          </a:p>
          <a:p>
            <a:pPr marL="342900" indent="-342900">
              <a:spcBef>
                <a:spcPts val="600"/>
              </a:spcBef>
              <a:buClr>
                <a:srgbClr val="FFB81C"/>
              </a:buClr>
              <a:buSzPct val="100000"/>
              <a:buFont typeface="Wingdings" panose="05000000000000000000" pitchFamily="2" charset="2"/>
              <a:buChar char="§"/>
              <a:defRPr/>
            </a:pPr>
            <a:r>
              <a:rPr lang="en-US" sz="2400" b="1" kern="0" dirty="0">
                <a:latin typeface="Open Sans Condensed" panose="020B0806030504020204" pitchFamily="34" charset="0"/>
                <a:ea typeface="Open Sans Condensed" panose="020B0806030504020204" pitchFamily="34" charset="0"/>
                <a:cs typeface="Open Sans Condensed" panose="020B0806030504020204" pitchFamily="34" charset="0"/>
              </a:rPr>
              <a:t>Safe for Equipment and Personnel</a:t>
            </a:r>
          </a:p>
          <a:p>
            <a:pPr marL="742950" lvl="1" indent="-285750">
              <a:spcBef>
                <a:spcPts val="600"/>
              </a:spcBef>
              <a:buClr>
                <a:srgbClr val="514D43"/>
              </a:buClr>
              <a:buSzPct val="65000"/>
              <a:buFont typeface="Wingdings" panose="05000000000000000000" pitchFamily="2" charset="2"/>
              <a:buChar char="§"/>
              <a:defRPr/>
            </a:pPr>
            <a:r>
              <a:rPr lang="en-US" sz="1800" kern="0" dirty="0">
                <a:latin typeface="Open Sans" panose="020B0606030504020204" pitchFamily="34" charset="0"/>
                <a:ea typeface="Open Sans" panose="020B0606030504020204" pitchFamily="34" charset="0"/>
                <a:cs typeface="Open Sans" panose="020B0606030504020204" pitchFamily="34" charset="0"/>
              </a:rPr>
              <a:t>Electrically nonconductive</a:t>
            </a:r>
          </a:p>
          <a:p>
            <a:pPr marL="742950" lvl="1" indent="-285750">
              <a:spcBef>
                <a:spcPts val="600"/>
              </a:spcBef>
              <a:buClr>
                <a:srgbClr val="514D43"/>
              </a:buClr>
              <a:buSzPct val="65000"/>
              <a:buFont typeface="Wingdings" panose="05000000000000000000" pitchFamily="2" charset="2"/>
              <a:buChar char="§"/>
              <a:defRPr/>
            </a:pPr>
            <a:r>
              <a:rPr lang="en-US" sz="1800" kern="0" dirty="0">
                <a:latin typeface="Open Sans" panose="020B0606030504020204" pitchFamily="34" charset="0"/>
                <a:ea typeface="Open Sans" panose="020B0606030504020204" pitchFamily="34" charset="0"/>
                <a:cs typeface="Open Sans" panose="020B0606030504020204" pitchFamily="34" charset="0"/>
              </a:rPr>
              <a:t>No residue</a:t>
            </a:r>
          </a:p>
          <a:p>
            <a:pPr marL="742950" lvl="1" indent="-285750">
              <a:spcBef>
                <a:spcPts val="600"/>
              </a:spcBef>
              <a:buClr>
                <a:srgbClr val="514D43"/>
              </a:buClr>
              <a:buSzPct val="65000"/>
              <a:buFont typeface="Wingdings" panose="05000000000000000000" pitchFamily="2" charset="2"/>
              <a:buChar char="§"/>
              <a:defRPr/>
            </a:pPr>
            <a:r>
              <a:rPr lang="en-US" sz="1800" kern="0" dirty="0">
                <a:latin typeface="Open Sans" panose="020B0606030504020204" pitchFamily="34" charset="0"/>
                <a:ea typeface="Open Sans" panose="020B0606030504020204" pitchFamily="34" charset="0"/>
                <a:cs typeface="Open Sans" panose="020B0606030504020204" pitchFamily="34" charset="0"/>
              </a:rPr>
              <a:t>5 minute exposure limit</a:t>
            </a:r>
          </a:p>
          <a:p>
            <a:pPr marL="342900" indent="-342900">
              <a:spcBef>
                <a:spcPts val="600"/>
              </a:spcBef>
              <a:buClr>
                <a:srgbClr val="FFB81C"/>
              </a:buClr>
              <a:buSzPct val="100000"/>
              <a:buFont typeface="Wingdings" panose="05000000000000000000" pitchFamily="2" charset="2"/>
              <a:buChar char="§"/>
              <a:defRPr/>
            </a:pPr>
            <a:r>
              <a:rPr lang="en-US" sz="2400" b="1" kern="0" dirty="0">
                <a:latin typeface="Open Sans Condensed" panose="020B0806030504020204" pitchFamily="34" charset="0"/>
                <a:ea typeface="Open Sans Condensed" panose="020B0806030504020204" pitchFamily="34" charset="0"/>
                <a:cs typeface="Open Sans Condensed" panose="020B0806030504020204" pitchFamily="34" charset="0"/>
              </a:rPr>
              <a:t>The Benefits</a:t>
            </a:r>
          </a:p>
          <a:p>
            <a:pPr marL="742950" lvl="1" indent="-285750">
              <a:spcBef>
                <a:spcPts val="600"/>
              </a:spcBef>
              <a:buClr>
                <a:srgbClr val="514D43"/>
              </a:buClr>
              <a:buSzPct val="65000"/>
              <a:buFont typeface="Wingdings" panose="05000000000000000000" pitchFamily="2" charset="2"/>
              <a:buChar char="§"/>
              <a:defRPr/>
            </a:pPr>
            <a:r>
              <a:rPr lang="en-US" sz="1800" kern="0" dirty="0">
                <a:latin typeface="Open Sans" panose="020B0606030504020204" pitchFamily="34" charset="0"/>
                <a:ea typeface="Open Sans" panose="020B0606030504020204" pitchFamily="34" charset="0"/>
                <a:cs typeface="Open Sans" panose="020B0606030504020204" pitchFamily="34" charset="0"/>
              </a:rPr>
              <a:t>Early activation while the fire is small</a:t>
            </a:r>
          </a:p>
          <a:p>
            <a:pPr marL="742950" lvl="1" indent="-285750">
              <a:spcBef>
                <a:spcPts val="600"/>
              </a:spcBef>
              <a:buClr>
                <a:srgbClr val="514D43"/>
              </a:buClr>
              <a:buSzPct val="65000"/>
              <a:buFont typeface="Wingdings" panose="05000000000000000000" pitchFamily="2" charset="2"/>
              <a:buChar char="§"/>
              <a:defRPr/>
            </a:pPr>
            <a:r>
              <a:rPr lang="en-US" sz="1800" kern="0" dirty="0">
                <a:latin typeface="Open Sans" panose="020B0606030504020204" pitchFamily="34" charset="0"/>
                <a:ea typeface="Open Sans" panose="020B0606030504020204" pitchFamily="34" charset="0"/>
                <a:cs typeface="Open Sans" panose="020B0606030504020204" pitchFamily="34" charset="0"/>
              </a:rPr>
              <a:t>Penetrates all shielded spaces and into components</a:t>
            </a:r>
          </a:p>
          <a:p>
            <a:pPr marL="742950" lvl="1" indent="-285750">
              <a:spcBef>
                <a:spcPts val="600"/>
              </a:spcBef>
              <a:buClr>
                <a:srgbClr val="514D43"/>
              </a:buClr>
              <a:buSzPct val="65000"/>
              <a:buFont typeface="Wingdings" panose="05000000000000000000" pitchFamily="2" charset="2"/>
              <a:buChar char="§"/>
              <a:defRPr/>
            </a:pPr>
            <a:r>
              <a:rPr lang="en-US" sz="1800" kern="0" dirty="0">
                <a:latin typeface="Open Sans" panose="020B0606030504020204" pitchFamily="34" charset="0"/>
                <a:ea typeface="Open Sans" panose="020B0606030504020204" pitchFamily="34" charset="0"/>
                <a:cs typeface="Open Sans" panose="020B0606030504020204" pitchFamily="34" charset="0"/>
              </a:rPr>
              <a:t>Extinguish fires and minimize damage</a:t>
            </a:r>
          </a:p>
          <a:p>
            <a:pPr marL="742950" lvl="1" indent="-285750">
              <a:spcBef>
                <a:spcPts val="600"/>
              </a:spcBef>
              <a:buClr>
                <a:srgbClr val="514D43"/>
              </a:buClr>
              <a:buSzPct val="65000"/>
              <a:buFont typeface="Wingdings" panose="05000000000000000000" pitchFamily="2" charset="2"/>
              <a:buChar char="§"/>
              <a:defRPr/>
            </a:pPr>
            <a:r>
              <a:rPr lang="en-US" sz="1800" kern="0" dirty="0">
                <a:latin typeface="Open Sans" panose="020B0606030504020204" pitchFamily="34" charset="0"/>
                <a:ea typeface="Open Sans" panose="020B0606030504020204" pitchFamily="34" charset="0"/>
                <a:cs typeface="Open Sans" panose="020B0606030504020204" pitchFamily="34" charset="0"/>
              </a:rPr>
              <a:t>No cleanup and fast restoration of service</a:t>
            </a:r>
          </a:p>
          <a:p>
            <a:pPr marL="742950" lvl="1" indent="-285750">
              <a:spcBef>
                <a:spcPts val="600"/>
              </a:spcBef>
              <a:buClr>
                <a:srgbClr val="D75008"/>
              </a:buClr>
              <a:buSzPct val="65000"/>
              <a:buFont typeface="Wingdings" pitchFamily="2" charset="2"/>
              <a:buChar char="q"/>
              <a:defRPr/>
            </a:pPr>
            <a:endParaRPr lang="en-US" sz="1800" kern="0" dirty="0">
              <a:latin typeface="Calibri" pitchFamily="34" charset="0"/>
              <a:cs typeface="Arial" charset="0"/>
            </a:endParaRPr>
          </a:p>
          <a:p>
            <a:pPr marL="742950" lvl="1" indent="-285750">
              <a:spcBef>
                <a:spcPts val="600"/>
              </a:spcBef>
              <a:buClr>
                <a:srgbClr val="D75008"/>
              </a:buClr>
              <a:buSzPct val="65000"/>
              <a:buFont typeface="Wingdings" pitchFamily="2" charset="2"/>
              <a:buChar char="q"/>
              <a:defRPr/>
            </a:pPr>
            <a:endParaRPr lang="en-US" sz="1800" kern="0" dirty="0">
              <a:latin typeface="Calibri" pitchFamily="34" charset="0"/>
              <a:cs typeface="Arial" charset="0"/>
            </a:endParaRPr>
          </a:p>
        </p:txBody>
      </p:sp>
      <p:pic>
        <p:nvPicPr>
          <p:cNvPr id="64514" name="Picture 2" descr="http://t2.gstatic.com/images?q=tbn:ANd9GcS9myMvN3LndfLoePNJj9JvJ5_5ICVlFhh3DxvWf5pZU49TkHegHA"/>
          <p:cNvPicPr>
            <a:picLocks noChangeAspect="1" noChangeArrowheads="1"/>
          </p:cNvPicPr>
          <p:nvPr/>
        </p:nvPicPr>
        <p:blipFill>
          <a:blip r:embed="rId2" cstate="print"/>
          <a:srcRect/>
          <a:stretch>
            <a:fillRect/>
          </a:stretch>
        </p:blipFill>
        <p:spPr bwMode="auto">
          <a:xfrm>
            <a:off x="5045367" y="1536548"/>
            <a:ext cx="2810859" cy="1911892"/>
          </a:xfrm>
          <a:prstGeom prst="rect">
            <a:avLst/>
          </a:prstGeom>
          <a:ln>
            <a:noFill/>
          </a:ln>
          <a:effectLst>
            <a:softEdge rad="112500"/>
          </a:effectLst>
        </p:spPr>
      </p:pic>
      <p:pic>
        <p:nvPicPr>
          <p:cNvPr id="190467" name="Picture 3" descr="C:\Users\Lkaiser\Pictures\Orr Photos\Releasing Device Pics\IMG_1122.JPG"/>
          <p:cNvPicPr>
            <a:picLocks noChangeAspect="1" noChangeArrowheads="1"/>
          </p:cNvPicPr>
          <p:nvPr/>
        </p:nvPicPr>
        <p:blipFill>
          <a:blip r:embed="rId3" cstate="print"/>
          <a:srcRect/>
          <a:stretch>
            <a:fillRect/>
          </a:stretch>
        </p:blipFill>
        <p:spPr bwMode="auto">
          <a:xfrm>
            <a:off x="6087593" y="4503934"/>
            <a:ext cx="1712058" cy="1278759"/>
          </a:xfrm>
          <a:prstGeom prst="rect">
            <a:avLst/>
          </a:prstGeom>
          <a:noFill/>
        </p:spPr>
      </p:pic>
      <p:pic>
        <p:nvPicPr>
          <p:cNvPr id="11" name="Picture 2" descr="http://t3.gstatic.com/images?q=tbn:ANd9GcRkOLh_rbyyXaaGvrVWiHvKIBIeSGr7DCGH1IdXm1pn3HmQB6pLbg"/>
          <p:cNvPicPr>
            <a:picLocks noChangeAspect="1" noChangeArrowheads="1"/>
          </p:cNvPicPr>
          <p:nvPr/>
        </p:nvPicPr>
        <p:blipFill>
          <a:blip r:embed="rId4" cstate="print"/>
          <a:stretch>
            <a:fillRect/>
          </a:stretch>
        </p:blipFill>
        <p:spPr bwMode="auto">
          <a:xfrm>
            <a:off x="6816486" y="2568474"/>
            <a:ext cx="2079479" cy="2079479"/>
          </a:xfrm>
          <a:prstGeom prst="rect">
            <a:avLst/>
          </a:prstGeom>
          <a:ln>
            <a:noFill/>
          </a:ln>
          <a:effectLst>
            <a:softEdge rad="112500"/>
          </a:effectLst>
        </p:spPr>
      </p:pic>
    </p:spTree>
    <p:extLst>
      <p:ext uri="{BB962C8B-B14F-4D97-AF65-F5344CB8AC3E}">
        <p14:creationId xmlns:p14="http://schemas.microsoft.com/office/powerpoint/2010/main" val="3368679724"/>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Mission Critical</a:t>
            </a:r>
          </a:p>
        </p:txBody>
      </p:sp>
      <p:sp>
        <p:nvSpPr>
          <p:cNvPr id="3" name="Content Placeholder 2"/>
          <p:cNvSpPr>
            <a:spLocks noGrp="1"/>
          </p:cNvSpPr>
          <p:nvPr>
            <p:ph idx="1"/>
          </p:nvPr>
        </p:nvSpPr>
        <p:spPr/>
        <p:txBody>
          <a:bodyPr/>
          <a:lstStyle/>
          <a:p>
            <a:pPr>
              <a:spcBef>
                <a:spcPts val="1800"/>
              </a:spcBef>
            </a:pPr>
            <a:r>
              <a:rPr lang="en-US" dirty="0"/>
              <a:t>Is there any redundancy to your operations?</a:t>
            </a:r>
          </a:p>
          <a:p>
            <a:pPr>
              <a:spcBef>
                <a:spcPts val="1800"/>
              </a:spcBef>
            </a:pPr>
            <a:r>
              <a:rPr lang="en-US" dirty="0"/>
              <a:t>Would a fire impact your facility significantly?</a:t>
            </a:r>
          </a:p>
          <a:p>
            <a:pPr>
              <a:spcBef>
                <a:spcPts val="1800"/>
              </a:spcBef>
            </a:pPr>
            <a:r>
              <a:rPr lang="en-US" dirty="0"/>
              <a:t>Is there an increased fire risk because of what happens in the facility?</a:t>
            </a:r>
          </a:p>
        </p:txBody>
      </p:sp>
    </p:spTree>
    <p:extLst>
      <p:ext uri="{BB962C8B-B14F-4D97-AF65-F5344CB8AC3E}">
        <p14:creationId xmlns:p14="http://schemas.microsoft.com/office/powerpoint/2010/main" val="3972665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Clean Agent System Potential Damage</a:t>
            </a:r>
          </a:p>
        </p:txBody>
      </p:sp>
      <p:sp>
        <p:nvSpPr>
          <p:cNvPr id="3" name="Content Placeholder 2"/>
          <p:cNvSpPr>
            <a:spLocks noGrp="1"/>
          </p:cNvSpPr>
          <p:nvPr>
            <p:ph idx="1"/>
          </p:nvPr>
        </p:nvSpPr>
        <p:spPr/>
        <p:txBody>
          <a:bodyPr/>
          <a:lstStyle/>
          <a:p>
            <a:r>
              <a:rPr lang="en-US" dirty="0"/>
              <a:t>Ceiling tiles blown out around nozzle</a:t>
            </a:r>
          </a:p>
          <a:p>
            <a:r>
              <a:rPr lang="en-US" dirty="0"/>
              <a:t>Dust in room disturbed</a:t>
            </a:r>
          </a:p>
          <a:p>
            <a:r>
              <a:rPr lang="en-US" dirty="0"/>
              <a:t>HDD damage in noisy installations</a:t>
            </a:r>
          </a:p>
        </p:txBody>
      </p:sp>
      <p:pic>
        <p:nvPicPr>
          <p:cNvPr id="1026" name="Picture 2" descr="Related image"/>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1841500" y="3343045"/>
            <a:ext cx="5461000" cy="2730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http://www2.buildingreports.com/assets/images/FSSA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00" y="1567041"/>
            <a:ext cx="1667978" cy="1399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704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Clean Agent System Potential Damage</a:t>
            </a:r>
          </a:p>
        </p:txBody>
      </p:sp>
      <p:sp>
        <p:nvSpPr>
          <p:cNvPr id="3" name="Content Placeholder 2"/>
          <p:cNvSpPr>
            <a:spLocks noGrp="1"/>
          </p:cNvSpPr>
          <p:nvPr>
            <p:ph idx="1"/>
          </p:nvPr>
        </p:nvSpPr>
        <p:spPr>
          <a:xfrm>
            <a:off x="4810538" y="1524837"/>
            <a:ext cx="4118279" cy="4652126"/>
          </a:xfrm>
        </p:spPr>
        <p:txBody>
          <a:bodyPr/>
          <a:lstStyle/>
          <a:p>
            <a:r>
              <a:rPr lang="en-US" dirty="0"/>
              <a:t>Accidental or malicious activations</a:t>
            </a:r>
          </a:p>
          <a:p>
            <a:r>
              <a:rPr lang="en-US" dirty="0"/>
              <a:t>Emergency interlocks upon discharge</a:t>
            </a:r>
          </a:p>
          <a:p>
            <a:pPr lvl="1"/>
            <a:r>
              <a:rPr lang="en-US" dirty="0"/>
              <a:t>Power shutdowns (EPO)</a:t>
            </a:r>
          </a:p>
          <a:p>
            <a:pPr lvl="1"/>
            <a:r>
              <a:rPr lang="en-US" dirty="0"/>
              <a:t>HVAC shutdowns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5938"/>
          <a:stretch/>
        </p:blipFill>
        <p:spPr>
          <a:xfrm>
            <a:off x="389613" y="1585104"/>
            <a:ext cx="4245995" cy="3344704"/>
          </a:xfrm>
          <a:prstGeom prst="rect">
            <a:avLst/>
          </a:prstGeom>
        </p:spPr>
      </p:pic>
    </p:spTree>
    <p:extLst>
      <p:ext uri="{BB962C8B-B14F-4D97-AF65-F5344CB8AC3E}">
        <p14:creationId xmlns:p14="http://schemas.microsoft.com/office/powerpoint/2010/main" val="3476739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Sprinkler Damage After Activation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4132" y="1175731"/>
            <a:ext cx="3652579" cy="487010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3206" y="1175731"/>
            <a:ext cx="3652580" cy="4870106"/>
          </a:xfrm>
          <a:prstGeom prst="rect">
            <a:avLst/>
          </a:prstGeom>
        </p:spPr>
      </p:pic>
    </p:spTree>
    <p:extLst>
      <p:ext uri="{BB962C8B-B14F-4D97-AF65-F5344CB8AC3E}">
        <p14:creationId xmlns:p14="http://schemas.microsoft.com/office/powerpoint/2010/main" val="2949535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Sprinkler Damage After Activation</a:t>
            </a:r>
          </a:p>
        </p:txBody>
      </p:sp>
      <p:sp>
        <p:nvSpPr>
          <p:cNvPr id="3" name="Content Placeholder 2"/>
          <p:cNvSpPr>
            <a:spLocks noGrp="1"/>
          </p:cNvSpPr>
          <p:nvPr>
            <p:ph idx="1"/>
          </p:nvPr>
        </p:nvSpPr>
        <p:spPr/>
        <p:txBody>
          <a:bodyPr/>
          <a:lstStyle/>
          <a:p>
            <a:r>
              <a:rPr lang="en-US" dirty="0"/>
              <a:t>Slow to activate during a fire – high heat</a:t>
            </a:r>
          </a:p>
          <a:p>
            <a:r>
              <a:rPr lang="en-US" dirty="0"/>
              <a:t>Single sprinkler discharges 20-30 gallons per minute</a:t>
            </a:r>
          </a:p>
          <a:p>
            <a:pPr lvl="1"/>
            <a:r>
              <a:rPr lang="en-US" dirty="0"/>
              <a:t>An issue for multi-story structures</a:t>
            </a:r>
          </a:p>
          <a:p>
            <a:pPr lvl="1"/>
            <a:r>
              <a:rPr lang="en-US" dirty="0"/>
              <a:t>Collateral damage from water runoff can exceed the fire damage</a:t>
            </a:r>
          </a:p>
          <a:p>
            <a:r>
              <a:rPr lang="en-US" dirty="0"/>
              <a:t>Shutdown of water supply after a discharge can take time if untrained</a:t>
            </a:r>
          </a:p>
          <a:p>
            <a:r>
              <a:rPr lang="en-US" dirty="0"/>
              <a:t>Sprinkler systems can leak</a:t>
            </a:r>
          </a:p>
          <a:p>
            <a:pPr marL="0" indent="0">
              <a:buNone/>
            </a:pPr>
            <a:endParaRPr lang="en-US" dirty="0"/>
          </a:p>
        </p:txBody>
      </p:sp>
    </p:spTree>
    <p:extLst>
      <p:ext uri="{BB962C8B-B14F-4D97-AF65-F5344CB8AC3E}">
        <p14:creationId xmlns:p14="http://schemas.microsoft.com/office/powerpoint/2010/main" val="2895819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Controlling Water Runoff</a:t>
            </a:r>
          </a:p>
        </p:txBody>
      </p:sp>
      <p:sp>
        <p:nvSpPr>
          <p:cNvPr id="3" name="Content Placeholder 2"/>
          <p:cNvSpPr>
            <a:spLocks noGrp="1"/>
          </p:cNvSpPr>
          <p:nvPr>
            <p:ph idx="1"/>
          </p:nvPr>
        </p:nvSpPr>
        <p:spPr>
          <a:xfrm>
            <a:off x="628649" y="1524837"/>
            <a:ext cx="8109833" cy="4652126"/>
          </a:xfrm>
        </p:spPr>
        <p:txBody>
          <a:bodyPr>
            <a:normAutofit fontScale="85000" lnSpcReduction="10000"/>
          </a:bodyPr>
          <a:lstStyle/>
          <a:p>
            <a:pPr marL="0" indent="0">
              <a:buNone/>
            </a:pPr>
            <a:r>
              <a:rPr lang="en-US" dirty="0"/>
              <a:t>NFPA 75 (2017) </a:t>
            </a:r>
            <a:r>
              <a:rPr lang="en-US" i="1" dirty="0"/>
              <a:t>Standard for the Fire Protection of Information Technology Equipment</a:t>
            </a:r>
          </a:p>
          <a:p>
            <a:r>
              <a:rPr lang="en-US" dirty="0"/>
              <a:t>Requirements for handling leaks under raised floors</a:t>
            </a:r>
          </a:p>
          <a:p>
            <a:pPr lvl="1"/>
            <a:r>
              <a:rPr lang="en-US" dirty="0"/>
              <a:t>Allow for removal of leaks – HVAC, plumbing, fire</a:t>
            </a:r>
          </a:p>
          <a:p>
            <a:pPr lvl="1"/>
            <a:r>
              <a:rPr lang="en-US" dirty="0"/>
              <a:t>Use one of these methods</a:t>
            </a:r>
          </a:p>
          <a:p>
            <a:pPr lvl="2"/>
            <a:r>
              <a:rPr lang="en-US" dirty="0"/>
              <a:t>Floor drains</a:t>
            </a:r>
          </a:p>
          <a:p>
            <a:pPr lvl="2"/>
            <a:r>
              <a:rPr lang="en-US" dirty="0"/>
              <a:t>Liquid containment with removal pumps</a:t>
            </a:r>
          </a:p>
          <a:p>
            <a:pPr lvl="1"/>
            <a:r>
              <a:rPr lang="en-US" dirty="0"/>
              <a:t>Use a leak detection system for concealed spaces</a:t>
            </a:r>
          </a:p>
          <a:p>
            <a:r>
              <a:rPr lang="en-US" dirty="0"/>
              <a:t>Recommendations</a:t>
            </a:r>
          </a:p>
          <a:p>
            <a:pPr lvl="1"/>
            <a:r>
              <a:rPr lang="en-US" dirty="0"/>
              <a:t>Seal floors in multi-story buildings watertight and have drains</a:t>
            </a:r>
          </a:p>
          <a:p>
            <a:pPr lvl="1"/>
            <a:r>
              <a:rPr lang="en-US" dirty="0"/>
              <a:t>Supervise leak detection system with FACP or BAS</a:t>
            </a:r>
            <a:br>
              <a:rPr lang="en-US" dirty="0"/>
            </a:br>
            <a:r>
              <a:rPr lang="en-US" dirty="0"/>
              <a:t>	</a:t>
            </a:r>
          </a:p>
        </p:txBody>
      </p:sp>
    </p:spTree>
    <p:extLst>
      <p:ext uri="{BB962C8B-B14F-4D97-AF65-F5344CB8AC3E}">
        <p14:creationId xmlns:p14="http://schemas.microsoft.com/office/powerpoint/2010/main" val="590754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Content Placeholder 48"/>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1691965" y="1359592"/>
            <a:ext cx="7615997" cy="4356350"/>
          </a:xfrm>
          <a:prstGeom prst="rect">
            <a:avLst/>
          </a:prstGeom>
        </p:spPr>
      </p:pic>
      <p:sp>
        <p:nvSpPr>
          <p:cNvPr id="2" name="Title 1"/>
          <p:cNvSpPr>
            <a:spLocks noGrp="1"/>
          </p:cNvSpPr>
          <p:nvPr>
            <p:ph type="title"/>
          </p:nvPr>
        </p:nvSpPr>
        <p:spPr/>
        <p:txBody>
          <a:bodyPr/>
          <a:lstStyle/>
          <a:p>
            <a:r>
              <a:rPr lang="en-US" dirty="0"/>
              <a:t>Leak Detection Cable</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915" b="99558" l="8036" r="98393">
                        <a14:foregroundMark x1="12500" y1="77172" x2="8036" y2="90133"/>
                        <a14:foregroundMark x1="10893" y1="91900" x2="34286" y2="95582"/>
                        <a14:foregroundMark x1="80357" y1="50810" x2="81071" y2="53019"/>
                        <a14:foregroundMark x1="88750" y1="74963" x2="87321" y2="49632"/>
                      </a14:backgroundRemoval>
                    </a14:imgEffect>
                  </a14:imgLayer>
                </a14:imgProps>
              </a:ext>
            </a:extLst>
          </a:blip>
          <a:stretch>
            <a:fillRect/>
          </a:stretch>
        </p:blipFill>
        <p:spPr>
          <a:xfrm>
            <a:off x="50654" y="1151349"/>
            <a:ext cx="2517294" cy="3052219"/>
          </a:xfrm>
          <a:prstGeom prst="rect">
            <a:avLst/>
          </a:prstGeom>
        </p:spPr>
      </p:pic>
      <p:pic>
        <p:nvPicPr>
          <p:cNvPr id="3074" name="Picture 2" descr="http://www.permapipe.com/Content/images/permalert_inn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874" y="5621596"/>
            <a:ext cx="1800225" cy="476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1313" b="93654" l="5583" r="99343">
                        <a14:foregroundMark x1="51724" y1="84245" x2="51724" y2="84245"/>
                        <a14:foregroundMark x1="54023" y1="90153" x2="43514" y2="79869"/>
                      </a14:backgroundRemoval>
                    </a14:imgEffect>
                  </a14:imgLayer>
                </a14:imgProps>
              </a:ext>
              <a:ext uri="{28A0092B-C50C-407E-A947-70E740481C1C}">
                <a14:useLocalDpi xmlns:a14="http://schemas.microsoft.com/office/drawing/2010/main" val="0"/>
              </a:ext>
            </a:extLst>
          </a:blip>
          <a:stretch>
            <a:fillRect/>
          </a:stretch>
        </p:blipFill>
        <p:spPr>
          <a:xfrm flipH="1">
            <a:off x="6512867" y="4203568"/>
            <a:ext cx="2795095" cy="2097469"/>
          </a:xfrm>
          <a:prstGeom prst="rect">
            <a:avLst/>
          </a:prstGeom>
        </p:spPr>
      </p:pic>
    </p:spTree>
    <p:extLst>
      <p:ext uri="{BB962C8B-B14F-4D97-AF65-F5344CB8AC3E}">
        <p14:creationId xmlns:p14="http://schemas.microsoft.com/office/powerpoint/2010/main" val="604360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Special Hazards Systems for MC</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58546797"/>
              </p:ext>
            </p:extLst>
          </p:nvPr>
        </p:nvGraphicFramePr>
        <p:xfrm>
          <a:off x="628650" y="1426362"/>
          <a:ext cx="7886700" cy="46521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2029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8406"/>
            <a:ext cx="9144000" cy="2852737"/>
          </a:xfrm>
        </p:spPr>
        <p:txBody>
          <a:bodyPr>
            <a:normAutofit/>
          </a:bodyPr>
          <a:lstStyle/>
          <a:p>
            <a:pPr algn="ctr"/>
            <a:r>
              <a:rPr lang="en-US" sz="8800" dirty="0"/>
              <a:t>Morning Break</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7783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7" name="Text Box 2"/>
          <p:cNvSpPr txBox="1">
            <a:spLocks noChangeArrowheads="1"/>
          </p:cNvSpPr>
          <p:nvPr/>
        </p:nvSpPr>
        <p:spPr bwMode="auto">
          <a:xfrm>
            <a:off x="2608263" y="1879918"/>
            <a:ext cx="3871912" cy="2984500"/>
          </a:xfrm>
          <a:prstGeom prst="rect">
            <a:avLst/>
          </a:prstGeom>
          <a:solidFill>
            <a:srgbClr val="4ABFA0"/>
          </a:solidFill>
          <a:ln w="57150">
            <a:solidFill>
              <a:schemeClr val="tx1"/>
            </a:solidFill>
            <a:miter lim="800000"/>
            <a:headEnd/>
            <a:tailEnd/>
          </a:ln>
        </p:spPr>
        <p:txBody>
          <a:bodyPr wrap="none">
            <a:spAutoFit/>
          </a:bodyPr>
          <a:lstStyle/>
          <a:p>
            <a:pPr algn="ctr"/>
            <a:r>
              <a:rPr lang="en-US" sz="12000" dirty="0">
                <a:latin typeface="Open Sans Extrabold" panose="020B0906030804020204" pitchFamily="34" charset="0"/>
                <a:ea typeface="Open Sans Extrabold" panose="020B0906030804020204" pitchFamily="34" charset="0"/>
                <a:cs typeface="Open Sans Extrabold" panose="020B0906030804020204" pitchFamily="34" charset="0"/>
              </a:rPr>
              <a:t>10</a:t>
            </a:r>
            <a:r>
              <a:rPr lang="en-US" sz="8000" dirty="0">
                <a:latin typeface="Open Sans Extrabold" panose="020B0906030804020204" pitchFamily="34" charset="0"/>
                <a:ea typeface="Open Sans Extrabold" panose="020B0906030804020204" pitchFamily="34" charset="0"/>
                <a:cs typeface="Open Sans Extrabold" panose="020B0906030804020204" pitchFamily="34" charset="0"/>
              </a:rPr>
              <a:t> </a:t>
            </a:r>
          </a:p>
          <a:p>
            <a:pPr algn="ctr"/>
            <a:r>
              <a:rPr lang="en-US" sz="6600" dirty="0">
                <a:latin typeface="Open Sans Extrabold" panose="020B0906030804020204" pitchFamily="34" charset="0"/>
                <a:ea typeface="Open Sans Extrabold" panose="020B0906030804020204" pitchFamily="34" charset="0"/>
                <a:cs typeface="Open Sans Extrabold" panose="020B0906030804020204" pitchFamily="34" charset="0"/>
              </a:rPr>
              <a:t>Minutes</a:t>
            </a:r>
          </a:p>
        </p:txBody>
      </p:sp>
      <p:sp>
        <p:nvSpPr>
          <p:cNvPr id="77828" name="Text Box 4"/>
          <p:cNvSpPr txBox="1">
            <a:spLocks noChangeArrowheads="1"/>
          </p:cNvSpPr>
          <p:nvPr/>
        </p:nvSpPr>
        <p:spPr bwMode="auto">
          <a:xfrm>
            <a:off x="2617788" y="1865630"/>
            <a:ext cx="3871912" cy="2984500"/>
          </a:xfrm>
          <a:prstGeom prst="rect">
            <a:avLst/>
          </a:prstGeom>
          <a:solidFill>
            <a:srgbClr val="4ABFA0"/>
          </a:solidFill>
          <a:ln w="57150">
            <a:solidFill>
              <a:schemeClr val="tx1"/>
            </a:solidFill>
            <a:miter lim="800000"/>
            <a:headEnd/>
            <a:tailEnd/>
          </a:ln>
        </p:spPr>
        <p:txBody>
          <a:bodyPr wrap="none">
            <a:spAutoFit/>
          </a:bodyPr>
          <a:lstStyle/>
          <a:p>
            <a:pPr algn="ctr"/>
            <a:r>
              <a:rPr lang="en-US" sz="12000" dirty="0">
                <a:latin typeface="Open Sans Extrabold" panose="020B0906030804020204" pitchFamily="34" charset="0"/>
                <a:ea typeface="Open Sans Extrabold" panose="020B0906030804020204" pitchFamily="34" charset="0"/>
                <a:cs typeface="Open Sans Extrabold" panose="020B0906030804020204" pitchFamily="34" charset="0"/>
              </a:rPr>
              <a:t> 9</a:t>
            </a:r>
            <a:r>
              <a:rPr lang="en-US" sz="8000" dirty="0">
                <a:latin typeface="Open Sans Extrabold" panose="020B0906030804020204" pitchFamily="34" charset="0"/>
                <a:ea typeface="Open Sans Extrabold" panose="020B0906030804020204" pitchFamily="34" charset="0"/>
                <a:cs typeface="Open Sans Extrabold" panose="020B0906030804020204" pitchFamily="34" charset="0"/>
              </a:rPr>
              <a:t> </a:t>
            </a:r>
          </a:p>
          <a:p>
            <a:pPr algn="ctr"/>
            <a:r>
              <a:rPr lang="en-US" sz="6600" dirty="0">
                <a:latin typeface="Open Sans Extrabold" panose="020B0906030804020204" pitchFamily="34" charset="0"/>
                <a:ea typeface="Open Sans Extrabold" panose="020B0906030804020204" pitchFamily="34" charset="0"/>
                <a:cs typeface="Open Sans Extrabold" panose="020B0906030804020204" pitchFamily="34" charset="0"/>
              </a:rPr>
              <a:t>Minutes</a:t>
            </a:r>
          </a:p>
        </p:txBody>
      </p:sp>
      <p:sp>
        <p:nvSpPr>
          <p:cNvPr id="77827" name="Text Box 3"/>
          <p:cNvSpPr txBox="1">
            <a:spLocks noChangeArrowheads="1"/>
          </p:cNvSpPr>
          <p:nvPr/>
        </p:nvSpPr>
        <p:spPr bwMode="auto">
          <a:xfrm>
            <a:off x="2620963" y="1879918"/>
            <a:ext cx="3871912" cy="2984500"/>
          </a:xfrm>
          <a:prstGeom prst="rect">
            <a:avLst/>
          </a:prstGeom>
          <a:solidFill>
            <a:srgbClr val="4ABFA0"/>
          </a:solidFill>
          <a:ln w="57150">
            <a:solidFill>
              <a:schemeClr val="tx1"/>
            </a:solidFill>
            <a:miter lim="800000"/>
            <a:headEnd/>
            <a:tailEnd/>
          </a:ln>
        </p:spPr>
        <p:txBody>
          <a:bodyPr wrap="none">
            <a:spAutoFit/>
          </a:bodyPr>
          <a:lstStyle/>
          <a:p>
            <a:pPr algn="ctr"/>
            <a:r>
              <a:rPr lang="en-US" sz="12000" dirty="0">
                <a:latin typeface="Open Sans Extrabold" panose="020B0906030804020204" pitchFamily="34" charset="0"/>
                <a:ea typeface="Open Sans Extrabold" panose="020B0906030804020204" pitchFamily="34" charset="0"/>
                <a:cs typeface="Open Sans Extrabold" panose="020B0906030804020204" pitchFamily="34" charset="0"/>
              </a:rPr>
              <a:t> 8</a:t>
            </a:r>
            <a:r>
              <a:rPr lang="en-US" sz="8000" dirty="0">
                <a:latin typeface="Open Sans Extrabold" panose="020B0906030804020204" pitchFamily="34" charset="0"/>
                <a:ea typeface="Open Sans Extrabold" panose="020B0906030804020204" pitchFamily="34" charset="0"/>
                <a:cs typeface="Open Sans Extrabold" panose="020B0906030804020204" pitchFamily="34" charset="0"/>
              </a:rPr>
              <a:t> </a:t>
            </a:r>
          </a:p>
          <a:p>
            <a:pPr algn="ctr"/>
            <a:r>
              <a:rPr lang="en-US" sz="6600" dirty="0">
                <a:latin typeface="Open Sans Extrabold" panose="020B0906030804020204" pitchFamily="34" charset="0"/>
                <a:ea typeface="Open Sans Extrabold" panose="020B0906030804020204" pitchFamily="34" charset="0"/>
                <a:cs typeface="Open Sans Extrabold" panose="020B0906030804020204" pitchFamily="34" charset="0"/>
              </a:rPr>
              <a:t>Minutes</a:t>
            </a:r>
          </a:p>
        </p:txBody>
      </p:sp>
      <p:sp>
        <p:nvSpPr>
          <p:cNvPr id="77829" name="Text Box 5"/>
          <p:cNvSpPr txBox="1">
            <a:spLocks noChangeArrowheads="1"/>
          </p:cNvSpPr>
          <p:nvPr/>
        </p:nvSpPr>
        <p:spPr bwMode="auto">
          <a:xfrm>
            <a:off x="2617788" y="1875155"/>
            <a:ext cx="3871912" cy="2984500"/>
          </a:xfrm>
          <a:prstGeom prst="rect">
            <a:avLst/>
          </a:prstGeom>
          <a:solidFill>
            <a:srgbClr val="4ABFA0"/>
          </a:solidFill>
          <a:ln w="57150">
            <a:solidFill>
              <a:schemeClr val="tx1"/>
            </a:solidFill>
            <a:miter lim="800000"/>
            <a:headEnd/>
            <a:tailEnd/>
          </a:ln>
        </p:spPr>
        <p:txBody>
          <a:bodyPr wrap="none">
            <a:spAutoFit/>
          </a:bodyPr>
          <a:lstStyle/>
          <a:p>
            <a:pPr algn="ctr"/>
            <a:r>
              <a:rPr lang="en-US" sz="12000" dirty="0">
                <a:latin typeface="Open Sans Extrabold" panose="020B0906030804020204" pitchFamily="34" charset="0"/>
                <a:ea typeface="Open Sans Extrabold" panose="020B0906030804020204" pitchFamily="34" charset="0"/>
                <a:cs typeface="Open Sans Extrabold" panose="020B0906030804020204" pitchFamily="34" charset="0"/>
              </a:rPr>
              <a:t> 7</a:t>
            </a:r>
            <a:r>
              <a:rPr lang="en-US" sz="8000" dirty="0">
                <a:latin typeface="Open Sans Extrabold" panose="020B0906030804020204" pitchFamily="34" charset="0"/>
                <a:ea typeface="Open Sans Extrabold" panose="020B0906030804020204" pitchFamily="34" charset="0"/>
                <a:cs typeface="Open Sans Extrabold" panose="020B0906030804020204" pitchFamily="34" charset="0"/>
              </a:rPr>
              <a:t> </a:t>
            </a:r>
          </a:p>
          <a:p>
            <a:pPr algn="ctr"/>
            <a:r>
              <a:rPr lang="en-US" sz="6600" dirty="0">
                <a:latin typeface="Open Sans Extrabold" panose="020B0906030804020204" pitchFamily="34" charset="0"/>
                <a:ea typeface="Open Sans Extrabold" panose="020B0906030804020204" pitchFamily="34" charset="0"/>
                <a:cs typeface="Open Sans Extrabold" panose="020B0906030804020204" pitchFamily="34" charset="0"/>
              </a:rPr>
              <a:t>Minutes</a:t>
            </a:r>
          </a:p>
        </p:txBody>
      </p:sp>
      <p:sp>
        <p:nvSpPr>
          <p:cNvPr id="77830" name="Text Box 6"/>
          <p:cNvSpPr txBox="1">
            <a:spLocks noChangeArrowheads="1"/>
          </p:cNvSpPr>
          <p:nvPr/>
        </p:nvSpPr>
        <p:spPr bwMode="auto">
          <a:xfrm>
            <a:off x="2625725" y="1883093"/>
            <a:ext cx="3871913" cy="2984500"/>
          </a:xfrm>
          <a:prstGeom prst="rect">
            <a:avLst/>
          </a:prstGeom>
          <a:solidFill>
            <a:srgbClr val="4ABFA0"/>
          </a:solidFill>
          <a:ln w="57150">
            <a:solidFill>
              <a:schemeClr val="tx1"/>
            </a:solidFill>
            <a:miter lim="800000"/>
            <a:headEnd/>
            <a:tailEnd/>
          </a:ln>
        </p:spPr>
        <p:txBody>
          <a:bodyPr wrap="none">
            <a:spAutoFit/>
          </a:bodyPr>
          <a:lstStyle/>
          <a:p>
            <a:pPr algn="ctr"/>
            <a:r>
              <a:rPr lang="en-US" sz="12000" dirty="0">
                <a:latin typeface="Open Sans Extrabold" panose="020B0906030804020204" pitchFamily="34" charset="0"/>
                <a:ea typeface="Open Sans Extrabold" panose="020B0906030804020204" pitchFamily="34" charset="0"/>
                <a:cs typeface="Open Sans Extrabold" panose="020B0906030804020204" pitchFamily="34" charset="0"/>
              </a:rPr>
              <a:t> 6</a:t>
            </a:r>
            <a:r>
              <a:rPr lang="en-US" sz="8000" dirty="0">
                <a:latin typeface="Open Sans Extrabold" panose="020B0906030804020204" pitchFamily="34" charset="0"/>
                <a:ea typeface="Open Sans Extrabold" panose="020B0906030804020204" pitchFamily="34" charset="0"/>
                <a:cs typeface="Open Sans Extrabold" panose="020B0906030804020204" pitchFamily="34" charset="0"/>
              </a:rPr>
              <a:t> </a:t>
            </a:r>
          </a:p>
          <a:p>
            <a:pPr algn="ctr"/>
            <a:r>
              <a:rPr lang="en-US" sz="6600" dirty="0">
                <a:latin typeface="Open Sans Extrabold" panose="020B0906030804020204" pitchFamily="34" charset="0"/>
                <a:ea typeface="Open Sans Extrabold" panose="020B0906030804020204" pitchFamily="34" charset="0"/>
                <a:cs typeface="Open Sans Extrabold" panose="020B0906030804020204" pitchFamily="34" charset="0"/>
              </a:rPr>
              <a:t>Minutes</a:t>
            </a:r>
          </a:p>
        </p:txBody>
      </p:sp>
      <p:sp>
        <p:nvSpPr>
          <p:cNvPr id="77831" name="Text Box 7"/>
          <p:cNvSpPr txBox="1">
            <a:spLocks noChangeArrowheads="1"/>
          </p:cNvSpPr>
          <p:nvPr/>
        </p:nvSpPr>
        <p:spPr bwMode="auto">
          <a:xfrm>
            <a:off x="2622550" y="1878330"/>
            <a:ext cx="3871913" cy="2984500"/>
          </a:xfrm>
          <a:prstGeom prst="rect">
            <a:avLst/>
          </a:prstGeom>
          <a:solidFill>
            <a:srgbClr val="4ABFA0"/>
          </a:solidFill>
          <a:ln w="57150">
            <a:solidFill>
              <a:schemeClr val="tx1"/>
            </a:solidFill>
            <a:miter lim="800000"/>
            <a:headEnd/>
            <a:tailEnd/>
          </a:ln>
        </p:spPr>
        <p:txBody>
          <a:bodyPr wrap="none">
            <a:spAutoFit/>
          </a:bodyPr>
          <a:lstStyle/>
          <a:p>
            <a:pPr algn="ctr"/>
            <a:r>
              <a:rPr lang="en-US" sz="12000" dirty="0">
                <a:latin typeface="Open Sans Extrabold" panose="020B0906030804020204" pitchFamily="34" charset="0"/>
                <a:ea typeface="Open Sans Extrabold" panose="020B0906030804020204" pitchFamily="34" charset="0"/>
                <a:cs typeface="Open Sans Extrabold" panose="020B0906030804020204" pitchFamily="34" charset="0"/>
              </a:rPr>
              <a:t> 5</a:t>
            </a:r>
            <a:r>
              <a:rPr lang="en-US" sz="8000" dirty="0">
                <a:latin typeface="Open Sans Extrabold" panose="020B0906030804020204" pitchFamily="34" charset="0"/>
                <a:ea typeface="Open Sans Extrabold" panose="020B0906030804020204" pitchFamily="34" charset="0"/>
                <a:cs typeface="Open Sans Extrabold" panose="020B0906030804020204" pitchFamily="34" charset="0"/>
              </a:rPr>
              <a:t> </a:t>
            </a:r>
          </a:p>
          <a:p>
            <a:pPr algn="ctr"/>
            <a:r>
              <a:rPr lang="en-US" sz="6600" dirty="0">
                <a:latin typeface="Open Sans Extrabold" panose="020B0906030804020204" pitchFamily="34" charset="0"/>
                <a:ea typeface="Open Sans Extrabold" panose="020B0906030804020204" pitchFamily="34" charset="0"/>
                <a:cs typeface="Open Sans Extrabold" panose="020B0906030804020204" pitchFamily="34" charset="0"/>
              </a:rPr>
              <a:t>Minutes</a:t>
            </a:r>
          </a:p>
        </p:txBody>
      </p:sp>
      <p:sp>
        <p:nvSpPr>
          <p:cNvPr id="77832" name="Text Box 8"/>
          <p:cNvSpPr txBox="1">
            <a:spLocks noChangeArrowheads="1"/>
          </p:cNvSpPr>
          <p:nvPr/>
        </p:nvSpPr>
        <p:spPr bwMode="auto">
          <a:xfrm>
            <a:off x="2622550" y="1865630"/>
            <a:ext cx="3871913" cy="2984500"/>
          </a:xfrm>
          <a:prstGeom prst="rect">
            <a:avLst/>
          </a:prstGeom>
          <a:solidFill>
            <a:srgbClr val="4ABFA0"/>
          </a:solidFill>
          <a:ln w="57150">
            <a:solidFill>
              <a:schemeClr val="tx1"/>
            </a:solidFill>
            <a:miter lim="800000"/>
            <a:headEnd/>
            <a:tailEnd/>
          </a:ln>
        </p:spPr>
        <p:txBody>
          <a:bodyPr wrap="none">
            <a:spAutoFit/>
          </a:bodyPr>
          <a:lstStyle/>
          <a:p>
            <a:pPr algn="ctr"/>
            <a:r>
              <a:rPr lang="en-US" sz="12000" dirty="0">
                <a:latin typeface="Open Sans Extrabold" panose="020B0906030804020204" pitchFamily="34" charset="0"/>
                <a:ea typeface="Open Sans Extrabold" panose="020B0906030804020204" pitchFamily="34" charset="0"/>
                <a:cs typeface="Open Sans Extrabold" panose="020B0906030804020204" pitchFamily="34" charset="0"/>
              </a:rPr>
              <a:t> 4</a:t>
            </a:r>
            <a:r>
              <a:rPr lang="en-US" sz="8000" dirty="0">
                <a:latin typeface="Open Sans Extrabold" panose="020B0906030804020204" pitchFamily="34" charset="0"/>
                <a:ea typeface="Open Sans Extrabold" panose="020B0906030804020204" pitchFamily="34" charset="0"/>
                <a:cs typeface="Open Sans Extrabold" panose="020B0906030804020204" pitchFamily="34" charset="0"/>
              </a:rPr>
              <a:t> </a:t>
            </a:r>
          </a:p>
          <a:p>
            <a:pPr algn="ctr"/>
            <a:r>
              <a:rPr lang="en-US" sz="6600" dirty="0">
                <a:latin typeface="Open Sans Extrabold" panose="020B0906030804020204" pitchFamily="34" charset="0"/>
                <a:ea typeface="Open Sans Extrabold" panose="020B0906030804020204" pitchFamily="34" charset="0"/>
                <a:cs typeface="Open Sans Extrabold" panose="020B0906030804020204" pitchFamily="34" charset="0"/>
              </a:rPr>
              <a:t>Minutes</a:t>
            </a:r>
          </a:p>
        </p:txBody>
      </p:sp>
      <p:sp>
        <p:nvSpPr>
          <p:cNvPr id="77833" name="Text Box 9"/>
          <p:cNvSpPr txBox="1">
            <a:spLocks noChangeArrowheads="1"/>
          </p:cNvSpPr>
          <p:nvPr/>
        </p:nvSpPr>
        <p:spPr bwMode="auto">
          <a:xfrm>
            <a:off x="2622550" y="1878330"/>
            <a:ext cx="3871913" cy="2984500"/>
          </a:xfrm>
          <a:prstGeom prst="rect">
            <a:avLst/>
          </a:prstGeom>
          <a:solidFill>
            <a:srgbClr val="4ABFA0"/>
          </a:solidFill>
          <a:ln w="57150">
            <a:solidFill>
              <a:schemeClr val="tx1"/>
            </a:solidFill>
            <a:miter lim="800000"/>
            <a:headEnd/>
            <a:tailEnd/>
          </a:ln>
        </p:spPr>
        <p:txBody>
          <a:bodyPr wrap="none">
            <a:spAutoFit/>
          </a:bodyPr>
          <a:lstStyle/>
          <a:p>
            <a:pPr algn="ctr"/>
            <a:r>
              <a:rPr lang="en-US" sz="12000" dirty="0">
                <a:latin typeface="Open Sans Extrabold" panose="020B0906030804020204" pitchFamily="34" charset="0"/>
                <a:ea typeface="Open Sans Extrabold" panose="020B0906030804020204" pitchFamily="34" charset="0"/>
                <a:cs typeface="Open Sans Extrabold" panose="020B0906030804020204" pitchFamily="34" charset="0"/>
              </a:rPr>
              <a:t> 3</a:t>
            </a:r>
            <a:r>
              <a:rPr lang="en-US" sz="8000" dirty="0">
                <a:latin typeface="Open Sans Extrabold" panose="020B0906030804020204" pitchFamily="34" charset="0"/>
                <a:ea typeface="Open Sans Extrabold" panose="020B0906030804020204" pitchFamily="34" charset="0"/>
                <a:cs typeface="Open Sans Extrabold" panose="020B0906030804020204" pitchFamily="34" charset="0"/>
              </a:rPr>
              <a:t> </a:t>
            </a:r>
          </a:p>
          <a:p>
            <a:pPr algn="ctr"/>
            <a:r>
              <a:rPr lang="en-US" sz="6600" dirty="0">
                <a:latin typeface="Open Sans Extrabold" panose="020B0906030804020204" pitchFamily="34" charset="0"/>
                <a:ea typeface="Open Sans Extrabold" panose="020B0906030804020204" pitchFamily="34" charset="0"/>
                <a:cs typeface="Open Sans Extrabold" panose="020B0906030804020204" pitchFamily="34" charset="0"/>
              </a:rPr>
              <a:t>Minutes</a:t>
            </a:r>
          </a:p>
        </p:txBody>
      </p:sp>
      <p:sp>
        <p:nvSpPr>
          <p:cNvPr id="77834" name="Text Box 10"/>
          <p:cNvSpPr txBox="1">
            <a:spLocks noChangeArrowheads="1"/>
          </p:cNvSpPr>
          <p:nvPr/>
        </p:nvSpPr>
        <p:spPr bwMode="auto">
          <a:xfrm>
            <a:off x="2622550" y="1865630"/>
            <a:ext cx="3871913" cy="2984500"/>
          </a:xfrm>
          <a:prstGeom prst="rect">
            <a:avLst/>
          </a:prstGeom>
          <a:solidFill>
            <a:srgbClr val="4ABFA0"/>
          </a:solidFill>
          <a:ln w="57150">
            <a:solidFill>
              <a:schemeClr val="tx1"/>
            </a:solidFill>
            <a:miter lim="800000"/>
            <a:headEnd/>
            <a:tailEnd/>
          </a:ln>
        </p:spPr>
        <p:txBody>
          <a:bodyPr wrap="none">
            <a:spAutoFit/>
          </a:bodyPr>
          <a:lstStyle/>
          <a:p>
            <a:pPr algn="ctr"/>
            <a:r>
              <a:rPr lang="en-US" sz="12000" dirty="0">
                <a:latin typeface="Open Sans Extrabold" panose="020B0906030804020204" pitchFamily="34" charset="0"/>
                <a:ea typeface="Open Sans Extrabold" panose="020B0906030804020204" pitchFamily="34" charset="0"/>
                <a:cs typeface="Open Sans Extrabold" panose="020B0906030804020204" pitchFamily="34" charset="0"/>
              </a:rPr>
              <a:t> 2</a:t>
            </a:r>
            <a:r>
              <a:rPr lang="en-US" sz="8000" dirty="0">
                <a:latin typeface="Open Sans Extrabold" panose="020B0906030804020204" pitchFamily="34" charset="0"/>
                <a:ea typeface="Open Sans Extrabold" panose="020B0906030804020204" pitchFamily="34" charset="0"/>
                <a:cs typeface="Open Sans Extrabold" panose="020B0906030804020204" pitchFamily="34" charset="0"/>
              </a:rPr>
              <a:t> </a:t>
            </a:r>
          </a:p>
          <a:p>
            <a:pPr algn="ctr"/>
            <a:r>
              <a:rPr lang="en-US" sz="6600" dirty="0">
                <a:latin typeface="Open Sans Extrabold" panose="020B0906030804020204" pitchFamily="34" charset="0"/>
                <a:ea typeface="Open Sans Extrabold" panose="020B0906030804020204" pitchFamily="34" charset="0"/>
                <a:cs typeface="Open Sans Extrabold" panose="020B0906030804020204" pitchFamily="34" charset="0"/>
              </a:rPr>
              <a:t>Minutes</a:t>
            </a:r>
          </a:p>
        </p:txBody>
      </p:sp>
      <p:sp>
        <p:nvSpPr>
          <p:cNvPr id="77835" name="Text Box 11"/>
          <p:cNvSpPr txBox="1">
            <a:spLocks noChangeArrowheads="1"/>
          </p:cNvSpPr>
          <p:nvPr/>
        </p:nvSpPr>
        <p:spPr bwMode="auto">
          <a:xfrm>
            <a:off x="2609850" y="1865630"/>
            <a:ext cx="3871913" cy="2984500"/>
          </a:xfrm>
          <a:prstGeom prst="rect">
            <a:avLst/>
          </a:prstGeom>
          <a:solidFill>
            <a:srgbClr val="4ABFA0"/>
          </a:solidFill>
          <a:ln w="57150">
            <a:solidFill>
              <a:schemeClr val="tx1"/>
            </a:solidFill>
            <a:miter lim="800000"/>
            <a:headEnd/>
            <a:tailEnd/>
          </a:ln>
        </p:spPr>
        <p:txBody>
          <a:bodyPr wrap="none">
            <a:spAutoFit/>
          </a:bodyPr>
          <a:lstStyle/>
          <a:p>
            <a:pPr algn="ctr"/>
            <a:r>
              <a:rPr lang="en-US" sz="12000" dirty="0">
                <a:latin typeface="Open Sans Extrabold" panose="020B0906030804020204" pitchFamily="34" charset="0"/>
                <a:ea typeface="Open Sans Extrabold" panose="020B0906030804020204" pitchFamily="34" charset="0"/>
                <a:cs typeface="Open Sans Extrabold" panose="020B0906030804020204" pitchFamily="34" charset="0"/>
              </a:rPr>
              <a:t> 1</a:t>
            </a:r>
            <a:r>
              <a:rPr lang="en-US" sz="8000" baseline="30000" dirty="0">
                <a:latin typeface="Open Sans Extrabold" panose="020B0906030804020204" pitchFamily="34" charset="0"/>
                <a:ea typeface="Open Sans Extrabold" panose="020B0906030804020204" pitchFamily="34" charset="0"/>
                <a:cs typeface="Open Sans Extrabold" panose="020B0906030804020204" pitchFamily="34" charset="0"/>
              </a:rPr>
              <a:t>1</a:t>
            </a:r>
            <a:r>
              <a:rPr lang="en-US" sz="8000" dirty="0">
                <a:latin typeface="Open Sans Extrabold" panose="020B0906030804020204" pitchFamily="34" charset="0"/>
                <a:ea typeface="Open Sans Extrabold" panose="020B0906030804020204" pitchFamily="34" charset="0"/>
                <a:cs typeface="Open Sans Extrabold" panose="020B0906030804020204" pitchFamily="34" charset="0"/>
              </a:rPr>
              <a:t>/</a:t>
            </a:r>
            <a:r>
              <a:rPr lang="en-US" sz="4800" dirty="0">
                <a:latin typeface="Open Sans Extrabold" panose="020B0906030804020204" pitchFamily="34" charset="0"/>
                <a:ea typeface="Open Sans Extrabold" panose="020B0906030804020204" pitchFamily="34" charset="0"/>
                <a:cs typeface="Open Sans Extrabold" panose="020B0906030804020204" pitchFamily="34" charset="0"/>
              </a:rPr>
              <a:t>2</a:t>
            </a:r>
            <a:r>
              <a:rPr lang="en-US" sz="8000" dirty="0">
                <a:latin typeface="Open Sans Extrabold" panose="020B0906030804020204" pitchFamily="34" charset="0"/>
                <a:ea typeface="Open Sans Extrabold" panose="020B0906030804020204" pitchFamily="34" charset="0"/>
                <a:cs typeface="Open Sans Extrabold" panose="020B0906030804020204" pitchFamily="34" charset="0"/>
              </a:rPr>
              <a:t> </a:t>
            </a:r>
          </a:p>
          <a:p>
            <a:pPr algn="ctr"/>
            <a:r>
              <a:rPr lang="en-US" sz="6600" dirty="0">
                <a:latin typeface="Open Sans Extrabold" panose="020B0906030804020204" pitchFamily="34" charset="0"/>
                <a:ea typeface="Open Sans Extrabold" panose="020B0906030804020204" pitchFamily="34" charset="0"/>
                <a:cs typeface="Open Sans Extrabold" panose="020B0906030804020204" pitchFamily="34" charset="0"/>
              </a:rPr>
              <a:t>Minutes</a:t>
            </a:r>
          </a:p>
        </p:txBody>
      </p:sp>
      <p:sp>
        <p:nvSpPr>
          <p:cNvPr id="77836" name="Text Box 12"/>
          <p:cNvSpPr txBox="1">
            <a:spLocks noChangeArrowheads="1"/>
          </p:cNvSpPr>
          <p:nvPr/>
        </p:nvSpPr>
        <p:spPr bwMode="auto">
          <a:xfrm>
            <a:off x="2628900" y="1865630"/>
            <a:ext cx="3857625" cy="2984500"/>
          </a:xfrm>
          <a:prstGeom prst="rect">
            <a:avLst/>
          </a:prstGeom>
          <a:solidFill>
            <a:srgbClr val="4ABFA0"/>
          </a:solidFill>
          <a:ln w="57150">
            <a:solidFill>
              <a:schemeClr val="tx1"/>
            </a:solidFill>
            <a:miter lim="800000"/>
            <a:headEnd/>
            <a:tailEnd/>
          </a:ln>
        </p:spPr>
        <p:txBody>
          <a:bodyPr>
            <a:spAutoFit/>
          </a:bodyPr>
          <a:lstStyle/>
          <a:p>
            <a:pPr algn="ctr"/>
            <a:r>
              <a:rPr lang="en-US" sz="12000" dirty="0">
                <a:latin typeface="Open Sans Extrabold" panose="020B0906030804020204" pitchFamily="34" charset="0"/>
                <a:ea typeface="Open Sans Extrabold" panose="020B0906030804020204" pitchFamily="34" charset="0"/>
                <a:cs typeface="Open Sans Extrabold" panose="020B0906030804020204" pitchFamily="34" charset="0"/>
              </a:rPr>
              <a:t>1</a:t>
            </a:r>
            <a:r>
              <a:rPr lang="en-US" sz="8000" dirty="0">
                <a:latin typeface="Open Sans Extrabold" panose="020B0906030804020204" pitchFamily="34" charset="0"/>
                <a:ea typeface="Open Sans Extrabold" panose="020B0906030804020204" pitchFamily="34" charset="0"/>
                <a:cs typeface="Open Sans Extrabold" panose="020B0906030804020204" pitchFamily="34" charset="0"/>
              </a:rPr>
              <a:t> </a:t>
            </a:r>
          </a:p>
          <a:p>
            <a:pPr algn="ctr"/>
            <a:r>
              <a:rPr lang="en-US" sz="6600" dirty="0">
                <a:latin typeface="Open Sans Extrabold" panose="020B0906030804020204" pitchFamily="34" charset="0"/>
                <a:ea typeface="Open Sans Extrabold" panose="020B0906030804020204" pitchFamily="34" charset="0"/>
                <a:cs typeface="Open Sans Extrabold" panose="020B0906030804020204" pitchFamily="34" charset="0"/>
              </a:rPr>
              <a:t>Minute</a:t>
            </a:r>
          </a:p>
        </p:txBody>
      </p:sp>
      <p:sp>
        <p:nvSpPr>
          <p:cNvPr id="77837" name="Text Box 13"/>
          <p:cNvSpPr txBox="1">
            <a:spLocks noChangeArrowheads="1"/>
          </p:cNvSpPr>
          <p:nvPr/>
        </p:nvSpPr>
        <p:spPr bwMode="auto">
          <a:xfrm>
            <a:off x="2486025" y="1813243"/>
            <a:ext cx="4183063" cy="3267075"/>
          </a:xfrm>
          <a:prstGeom prst="rect">
            <a:avLst/>
          </a:prstGeom>
          <a:solidFill>
            <a:srgbClr val="4ABFA0"/>
          </a:solidFill>
          <a:ln w="57150">
            <a:solidFill>
              <a:schemeClr val="tx1"/>
            </a:solidFill>
            <a:miter lim="800000"/>
            <a:headEnd/>
            <a:tailEnd/>
          </a:ln>
        </p:spPr>
        <p:txBody>
          <a:bodyPr>
            <a:spAutoFit/>
          </a:bodyPr>
          <a:lstStyle/>
          <a:p>
            <a:pPr algn="ctr">
              <a:lnSpc>
                <a:spcPct val="110000"/>
              </a:lnSpc>
            </a:pPr>
            <a:r>
              <a:rPr lang="en-US" sz="12000" dirty="0">
                <a:latin typeface="Open Sans Extrabold" panose="020B0906030804020204" pitchFamily="34" charset="0"/>
                <a:ea typeface="Open Sans Extrabold" panose="020B0906030804020204" pitchFamily="34" charset="0"/>
                <a:cs typeface="Open Sans Extrabold" panose="020B0906030804020204" pitchFamily="34" charset="0"/>
              </a:rPr>
              <a:t>30</a:t>
            </a:r>
            <a:r>
              <a:rPr lang="en-US" sz="8000" dirty="0">
                <a:latin typeface="Open Sans Extrabold" panose="020B0906030804020204" pitchFamily="34" charset="0"/>
                <a:ea typeface="Open Sans Extrabold" panose="020B0906030804020204" pitchFamily="34" charset="0"/>
                <a:cs typeface="Open Sans Extrabold" panose="020B0906030804020204" pitchFamily="34" charset="0"/>
              </a:rPr>
              <a:t> </a:t>
            </a:r>
          </a:p>
          <a:p>
            <a:pPr algn="ctr">
              <a:lnSpc>
                <a:spcPct val="110000"/>
              </a:lnSpc>
            </a:pPr>
            <a:r>
              <a:rPr lang="en-US" sz="6600" dirty="0">
                <a:latin typeface="Open Sans Extrabold" panose="020B0906030804020204" pitchFamily="34" charset="0"/>
                <a:ea typeface="Open Sans Extrabold" panose="020B0906030804020204" pitchFamily="34" charset="0"/>
                <a:cs typeface="Open Sans Extrabold" panose="020B0906030804020204" pitchFamily="34" charset="0"/>
              </a:rPr>
              <a:t>Seconds</a:t>
            </a:r>
          </a:p>
        </p:txBody>
      </p:sp>
      <p:sp>
        <p:nvSpPr>
          <p:cNvPr id="61460" name="Text Box 14"/>
          <p:cNvSpPr txBox="1">
            <a:spLocks noChangeArrowheads="1"/>
          </p:cNvSpPr>
          <p:nvPr/>
        </p:nvSpPr>
        <p:spPr bwMode="auto">
          <a:xfrm>
            <a:off x="844232" y="1813243"/>
            <a:ext cx="7710488" cy="3711575"/>
          </a:xfrm>
          <a:prstGeom prst="rect">
            <a:avLst/>
          </a:prstGeom>
          <a:solidFill>
            <a:srgbClr val="4ABFA0"/>
          </a:solidFill>
          <a:ln w="57150">
            <a:solidFill>
              <a:schemeClr val="tx1"/>
            </a:solidFill>
            <a:miter lim="800000"/>
            <a:headEnd/>
            <a:tailEnd/>
          </a:ln>
        </p:spPr>
        <p:txBody>
          <a:bodyPr>
            <a:spAutoFit/>
          </a:bodyPr>
          <a:lstStyle/>
          <a:p>
            <a:pPr algn="ctr">
              <a:lnSpc>
                <a:spcPct val="130000"/>
              </a:lnSpc>
            </a:pPr>
            <a:r>
              <a:rPr lang="en-US" sz="5400" dirty="0">
                <a:latin typeface="Open Sans Extrabold" panose="020B0906030804020204" pitchFamily="34" charset="0"/>
                <a:ea typeface="Open Sans Extrabold" panose="020B0906030804020204" pitchFamily="34" charset="0"/>
                <a:cs typeface="Open Sans Extrabold" panose="020B0906030804020204" pitchFamily="34" charset="0"/>
              </a:rPr>
              <a:t>Please Be Seated… We are going to </a:t>
            </a:r>
            <a:r>
              <a:rPr lang="en-US" sz="7200" dirty="0">
                <a:latin typeface="Open Sans Extrabold" panose="020B0906030804020204" pitchFamily="34" charset="0"/>
                <a:ea typeface="Open Sans Extrabold" panose="020B0906030804020204" pitchFamily="34" charset="0"/>
                <a:cs typeface="Open Sans Extrabold" panose="020B0906030804020204" pitchFamily="34" charset="0"/>
              </a:rPr>
              <a:t>START</a:t>
            </a:r>
            <a:r>
              <a:rPr lang="en-US" sz="5400" dirty="0">
                <a:latin typeface="Open Sans Extrabold" panose="020B0906030804020204" pitchFamily="34" charset="0"/>
                <a:ea typeface="Open Sans Extrabold" panose="020B0906030804020204" pitchFamily="34" charset="0"/>
                <a:cs typeface="Open Sans Extrabold" panose="020B0906030804020204" pitchFamily="34" charset="0"/>
              </a:rPr>
              <a:t>!</a:t>
            </a:r>
          </a:p>
        </p:txBody>
      </p:sp>
      <p:sp>
        <p:nvSpPr>
          <p:cNvPr id="5" name="Title 4"/>
          <p:cNvSpPr>
            <a:spLocks noGrp="1"/>
          </p:cNvSpPr>
          <p:nvPr>
            <p:ph type="title"/>
          </p:nvPr>
        </p:nvSpPr>
        <p:spPr/>
        <p:txBody>
          <a:bodyPr>
            <a:normAutofit fontScale="90000"/>
          </a:bodyPr>
          <a:lstStyle/>
          <a:p>
            <a:r>
              <a:rPr lang="en-US" dirty="0"/>
              <a:t>10 Minute Break</a:t>
            </a:r>
            <a:br>
              <a:rPr lang="en-US" dirty="0"/>
            </a:br>
            <a:endParaRPr lang="en-US" dirty="0"/>
          </a:p>
        </p:txBody>
      </p:sp>
      <p:pic>
        <p:nvPicPr>
          <p:cNvPr id="4" name="Music_15Minute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5618" y="1063943"/>
            <a:ext cx="304800" cy="304800"/>
          </a:xfrm>
          <a:prstGeom prst="rect">
            <a:avLst/>
          </a:prstGeom>
        </p:spPr>
      </p:pic>
    </p:spTree>
    <p:extLst>
      <p:ext uri="{BB962C8B-B14F-4D97-AF65-F5344CB8AC3E}">
        <p14:creationId xmlns:p14="http://schemas.microsoft.com/office/powerpoint/2010/main" val="22188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
                                      <p:cBhvr>
                                        <p:cTn id="6" dur="1" fill="hold"/>
                                        <p:tgtEl>
                                          <p:spTgt spid="4"/>
                                        </p:tgtEl>
                                      </p:cBhvr>
                                    </p:cmd>
                                  </p:childTnLst>
                                </p:cTn>
                              </p:par>
                            </p:childTnLst>
                          </p:cTn>
                        </p:par>
                        <p:par>
                          <p:cTn id="7" fill="hold">
                            <p:stCondLst>
                              <p:cond delay="0"/>
                            </p:stCondLst>
                            <p:childTnLst>
                              <p:par>
                                <p:cTn id="8" presetID="53" presetClass="entr" presetSubtype="16" fill="hold" grpId="0" nodeType="afterEffect">
                                  <p:stCondLst>
                                    <p:cond delay="60000"/>
                                  </p:stCondLst>
                                  <p:childTnLst>
                                    <p:set>
                                      <p:cBhvr>
                                        <p:cTn id="9" dur="1" fill="hold">
                                          <p:stCondLst>
                                            <p:cond delay="0"/>
                                          </p:stCondLst>
                                        </p:cTn>
                                        <p:tgtEl>
                                          <p:spTgt spid="77828"/>
                                        </p:tgtEl>
                                        <p:attrNameLst>
                                          <p:attrName>style.visibility</p:attrName>
                                        </p:attrNameLst>
                                      </p:cBhvr>
                                      <p:to>
                                        <p:strVal val="visible"/>
                                      </p:to>
                                    </p:set>
                                    <p:anim calcmode="lin" valueType="num">
                                      <p:cBhvr>
                                        <p:cTn id="10" dur="500" fill="hold"/>
                                        <p:tgtEl>
                                          <p:spTgt spid="77828"/>
                                        </p:tgtEl>
                                        <p:attrNameLst>
                                          <p:attrName>ppt_w</p:attrName>
                                        </p:attrNameLst>
                                      </p:cBhvr>
                                      <p:tavLst>
                                        <p:tav tm="0">
                                          <p:val>
                                            <p:fltVal val="0"/>
                                          </p:val>
                                        </p:tav>
                                        <p:tav tm="100000">
                                          <p:val>
                                            <p:strVal val="#ppt_w"/>
                                          </p:val>
                                        </p:tav>
                                      </p:tavLst>
                                    </p:anim>
                                    <p:anim calcmode="lin" valueType="num">
                                      <p:cBhvr>
                                        <p:cTn id="11" dur="500" fill="hold"/>
                                        <p:tgtEl>
                                          <p:spTgt spid="77828"/>
                                        </p:tgtEl>
                                        <p:attrNameLst>
                                          <p:attrName>ppt_h</p:attrName>
                                        </p:attrNameLst>
                                      </p:cBhvr>
                                      <p:tavLst>
                                        <p:tav tm="0">
                                          <p:val>
                                            <p:fltVal val="0"/>
                                          </p:val>
                                        </p:tav>
                                        <p:tav tm="100000">
                                          <p:val>
                                            <p:strVal val="#ppt_h"/>
                                          </p:val>
                                        </p:tav>
                                      </p:tavLst>
                                    </p:anim>
                                    <p:animEffect transition="in" filter="fade">
                                      <p:cBhvr>
                                        <p:cTn id="12" dur="500"/>
                                        <p:tgtEl>
                                          <p:spTgt spid="77828"/>
                                        </p:tgtEl>
                                      </p:cBhvr>
                                    </p:animEffect>
                                  </p:childTnLst>
                                </p:cTn>
                              </p:par>
                            </p:childTnLst>
                          </p:cTn>
                        </p:par>
                        <p:par>
                          <p:cTn id="13" fill="hold">
                            <p:stCondLst>
                              <p:cond delay="60500"/>
                            </p:stCondLst>
                            <p:childTnLst>
                              <p:par>
                                <p:cTn id="14" presetID="53" presetClass="entr" presetSubtype="16" fill="hold" grpId="0" nodeType="afterEffect">
                                  <p:stCondLst>
                                    <p:cond delay="60000"/>
                                  </p:stCondLst>
                                  <p:childTnLst>
                                    <p:set>
                                      <p:cBhvr>
                                        <p:cTn id="15" dur="1" fill="hold">
                                          <p:stCondLst>
                                            <p:cond delay="0"/>
                                          </p:stCondLst>
                                        </p:cTn>
                                        <p:tgtEl>
                                          <p:spTgt spid="77827"/>
                                        </p:tgtEl>
                                        <p:attrNameLst>
                                          <p:attrName>style.visibility</p:attrName>
                                        </p:attrNameLst>
                                      </p:cBhvr>
                                      <p:to>
                                        <p:strVal val="visible"/>
                                      </p:to>
                                    </p:set>
                                    <p:anim calcmode="lin" valueType="num">
                                      <p:cBhvr>
                                        <p:cTn id="16" dur="500" fill="hold"/>
                                        <p:tgtEl>
                                          <p:spTgt spid="77827"/>
                                        </p:tgtEl>
                                        <p:attrNameLst>
                                          <p:attrName>ppt_w</p:attrName>
                                        </p:attrNameLst>
                                      </p:cBhvr>
                                      <p:tavLst>
                                        <p:tav tm="0">
                                          <p:val>
                                            <p:fltVal val="0"/>
                                          </p:val>
                                        </p:tav>
                                        <p:tav tm="100000">
                                          <p:val>
                                            <p:strVal val="#ppt_w"/>
                                          </p:val>
                                        </p:tav>
                                      </p:tavLst>
                                    </p:anim>
                                    <p:anim calcmode="lin" valueType="num">
                                      <p:cBhvr>
                                        <p:cTn id="17" dur="500" fill="hold"/>
                                        <p:tgtEl>
                                          <p:spTgt spid="77827"/>
                                        </p:tgtEl>
                                        <p:attrNameLst>
                                          <p:attrName>ppt_h</p:attrName>
                                        </p:attrNameLst>
                                      </p:cBhvr>
                                      <p:tavLst>
                                        <p:tav tm="0">
                                          <p:val>
                                            <p:fltVal val="0"/>
                                          </p:val>
                                        </p:tav>
                                        <p:tav tm="100000">
                                          <p:val>
                                            <p:strVal val="#ppt_h"/>
                                          </p:val>
                                        </p:tav>
                                      </p:tavLst>
                                    </p:anim>
                                    <p:animEffect transition="in" filter="fade">
                                      <p:cBhvr>
                                        <p:cTn id="18" dur="500"/>
                                        <p:tgtEl>
                                          <p:spTgt spid="77827"/>
                                        </p:tgtEl>
                                      </p:cBhvr>
                                    </p:animEffect>
                                  </p:childTnLst>
                                </p:cTn>
                              </p:par>
                            </p:childTnLst>
                          </p:cTn>
                        </p:par>
                        <p:par>
                          <p:cTn id="19" fill="hold">
                            <p:stCondLst>
                              <p:cond delay="121000"/>
                            </p:stCondLst>
                            <p:childTnLst>
                              <p:par>
                                <p:cTn id="20" presetID="53" presetClass="entr" presetSubtype="16" fill="hold" grpId="0" nodeType="afterEffect">
                                  <p:stCondLst>
                                    <p:cond delay="60000"/>
                                  </p:stCondLst>
                                  <p:childTnLst>
                                    <p:set>
                                      <p:cBhvr>
                                        <p:cTn id="21" dur="1" fill="hold">
                                          <p:stCondLst>
                                            <p:cond delay="0"/>
                                          </p:stCondLst>
                                        </p:cTn>
                                        <p:tgtEl>
                                          <p:spTgt spid="77829"/>
                                        </p:tgtEl>
                                        <p:attrNameLst>
                                          <p:attrName>style.visibility</p:attrName>
                                        </p:attrNameLst>
                                      </p:cBhvr>
                                      <p:to>
                                        <p:strVal val="visible"/>
                                      </p:to>
                                    </p:set>
                                    <p:anim calcmode="lin" valueType="num">
                                      <p:cBhvr>
                                        <p:cTn id="22" dur="500" fill="hold"/>
                                        <p:tgtEl>
                                          <p:spTgt spid="77829"/>
                                        </p:tgtEl>
                                        <p:attrNameLst>
                                          <p:attrName>ppt_w</p:attrName>
                                        </p:attrNameLst>
                                      </p:cBhvr>
                                      <p:tavLst>
                                        <p:tav tm="0">
                                          <p:val>
                                            <p:fltVal val="0"/>
                                          </p:val>
                                        </p:tav>
                                        <p:tav tm="100000">
                                          <p:val>
                                            <p:strVal val="#ppt_w"/>
                                          </p:val>
                                        </p:tav>
                                      </p:tavLst>
                                    </p:anim>
                                    <p:anim calcmode="lin" valueType="num">
                                      <p:cBhvr>
                                        <p:cTn id="23" dur="500" fill="hold"/>
                                        <p:tgtEl>
                                          <p:spTgt spid="77829"/>
                                        </p:tgtEl>
                                        <p:attrNameLst>
                                          <p:attrName>ppt_h</p:attrName>
                                        </p:attrNameLst>
                                      </p:cBhvr>
                                      <p:tavLst>
                                        <p:tav tm="0">
                                          <p:val>
                                            <p:fltVal val="0"/>
                                          </p:val>
                                        </p:tav>
                                        <p:tav tm="100000">
                                          <p:val>
                                            <p:strVal val="#ppt_h"/>
                                          </p:val>
                                        </p:tav>
                                      </p:tavLst>
                                    </p:anim>
                                    <p:animEffect transition="in" filter="fade">
                                      <p:cBhvr>
                                        <p:cTn id="24" dur="500"/>
                                        <p:tgtEl>
                                          <p:spTgt spid="77829"/>
                                        </p:tgtEl>
                                      </p:cBhvr>
                                    </p:animEffect>
                                  </p:childTnLst>
                                </p:cTn>
                              </p:par>
                            </p:childTnLst>
                          </p:cTn>
                        </p:par>
                        <p:par>
                          <p:cTn id="25" fill="hold">
                            <p:stCondLst>
                              <p:cond delay="181500"/>
                            </p:stCondLst>
                            <p:childTnLst>
                              <p:par>
                                <p:cTn id="26" presetID="53" presetClass="entr" presetSubtype="16" fill="hold" grpId="0" nodeType="afterEffect">
                                  <p:stCondLst>
                                    <p:cond delay="60000"/>
                                  </p:stCondLst>
                                  <p:childTnLst>
                                    <p:set>
                                      <p:cBhvr>
                                        <p:cTn id="27" dur="1" fill="hold">
                                          <p:stCondLst>
                                            <p:cond delay="0"/>
                                          </p:stCondLst>
                                        </p:cTn>
                                        <p:tgtEl>
                                          <p:spTgt spid="77830"/>
                                        </p:tgtEl>
                                        <p:attrNameLst>
                                          <p:attrName>style.visibility</p:attrName>
                                        </p:attrNameLst>
                                      </p:cBhvr>
                                      <p:to>
                                        <p:strVal val="visible"/>
                                      </p:to>
                                    </p:set>
                                    <p:anim calcmode="lin" valueType="num">
                                      <p:cBhvr>
                                        <p:cTn id="28" dur="500" fill="hold"/>
                                        <p:tgtEl>
                                          <p:spTgt spid="77830"/>
                                        </p:tgtEl>
                                        <p:attrNameLst>
                                          <p:attrName>ppt_w</p:attrName>
                                        </p:attrNameLst>
                                      </p:cBhvr>
                                      <p:tavLst>
                                        <p:tav tm="0">
                                          <p:val>
                                            <p:fltVal val="0"/>
                                          </p:val>
                                        </p:tav>
                                        <p:tav tm="100000">
                                          <p:val>
                                            <p:strVal val="#ppt_w"/>
                                          </p:val>
                                        </p:tav>
                                      </p:tavLst>
                                    </p:anim>
                                    <p:anim calcmode="lin" valueType="num">
                                      <p:cBhvr>
                                        <p:cTn id="29" dur="500" fill="hold"/>
                                        <p:tgtEl>
                                          <p:spTgt spid="77830"/>
                                        </p:tgtEl>
                                        <p:attrNameLst>
                                          <p:attrName>ppt_h</p:attrName>
                                        </p:attrNameLst>
                                      </p:cBhvr>
                                      <p:tavLst>
                                        <p:tav tm="0">
                                          <p:val>
                                            <p:fltVal val="0"/>
                                          </p:val>
                                        </p:tav>
                                        <p:tav tm="100000">
                                          <p:val>
                                            <p:strVal val="#ppt_h"/>
                                          </p:val>
                                        </p:tav>
                                      </p:tavLst>
                                    </p:anim>
                                    <p:animEffect transition="in" filter="fade">
                                      <p:cBhvr>
                                        <p:cTn id="30" dur="500"/>
                                        <p:tgtEl>
                                          <p:spTgt spid="77830"/>
                                        </p:tgtEl>
                                      </p:cBhvr>
                                    </p:animEffect>
                                  </p:childTnLst>
                                </p:cTn>
                              </p:par>
                            </p:childTnLst>
                          </p:cTn>
                        </p:par>
                        <p:par>
                          <p:cTn id="31" fill="hold">
                            <p:stCondLst>
                              <p:cond delay="242000"/>
                            </p:stCondLst>
                            <p:childTnLst>
                              <p:par>
                                <p:cTn id="32" presetID="53" presetClass="entr" presetSubtype="16" fill="hold" grpId="0" nodeType="afterEffect">
                                  <p:stCondLst>
                                    <p:cond delay="60000"/>
                                  </p:stCondLst>
                                  <p:childTnLst>
                                    <p:set>
                                      <p:cBhvr>
                                        <p:cTn id="33" dur="1" fill="hold">
                                          <p:stCondLst>
                                            <p:cond delay="0"/>
                                          </p:stCondLst>
                                        </p:cTn>
                                        <p:tgtEl>
                                          <p:spTgt spid="77831"/>
                                        </p:tgtEl>
                                        <p:attrNameLst>
                                          <p:attrName>style.visibility</p:attrName>
                                        </p:attrNameLst>
                                      </p:cBhvr>
                                      <p:to>
                                        <p:strVal val="visible"/>
                                      </p:to>
                                    </p:set>
                                    <p:anim calcmode="lin" valueType="num">
                                      <p:cBhvr>
                                        <p:cTn id="34" dur="500" fill="hold"/>
                                        <p:tgtEl>
                                          <p:spTgt spid="77831"/>
                                        </p:tgtEl>
                                        <p:attrNameLst>
                                          <p:attrName>ppt_w</p:attrName>
                                        </p:attrNameLst>
                                      </p:cBhvr>
                                      <p:tavLst>
                                        <p:tav tm="0">
                                          <p:val>
                                            <p:fltVal val="0"/>
                                          </p:val>
                                        </p:tav>
                                        <p:tav tm="100000">
                                          <p:val>
                                            <p:strVal val="#ppt_w"/>
                                          </p:val>
                                        </p:tav>
                                      </p:tavLst>
                                    </p:anim>
                                    <p:anim calcmode="lin" valueType="num">
                                      <p:cBhvr>
                                        <p:cTn id="35" dur="500" fill="hold"/>
                                        <p:tgtEl>
                                          <p:spTgt spid="77831"/>
                                        </p:tgtEl>
                                        <p:attrNameLst>
                                          <p:attrName>ppt_h</p:attrName>
                                        </p:attrNameLst>
                                      </p:cBhvr>
                                      <p:tavLst>
                                        <p:tav tm="0">
                                          <p:val>
                                            <p:fltVal val="0"/>
                                          </p:val>
                                        </p:tav>
                                        <p:tav tm="100000">
                                          <p:val>
                                            <p:strVal val="#ppt_h"/>
                                          </p:val>
                                        </p:tav>
                                      </p:tavLst>
                                    </p:anim>
                                    <p:animEffect transition="in" filter="fade">
                                      <p:cBhvr>
                                        <p:cTn id="36" dur="500"/>
                                        <p:tgtEl>
                                          <p:spTgt spid="77831"/>
                                        </p:tgtEl>
                                      </p:cBhvr>
                                    </p:animEffect>
                                  </p:childTnLst>
                                </p:cTn>
                              </p:par>
                            </p:childTnLst>
                          </p:cTn>
                        </p:par>
                        <p:par>
                          <p:cTn id="37" fill="hold">
                            <p:stCondLst>
                              <p:cond delay="302500"/>
                            </p:stCondLst>
                            <p:childTnLst>
                              <p:par>
                                <p:cTn id="38" presetID="53" presetClass="entr" presetSubtype="16" fill="hold" grpId="0" nodeType="afterEffect">
                                  <p:stCondLst>
                                    <p:cond delay="60000"/>
                                  </p:stCondLst>
                                  <p:childTnLst>
                                    <p:set>
                                      <p:cBhvr>
                                        <p:cTn id="39" dur="1" fill="hold">
                                          <p:stCondLst>
                                            <p:cond delay="0"/>
                                          </p:stCondLst>
                                        </p:cTn>
                                        <p:tgtEl>
                                          <p:spTgt spid="77832"/>
                                        </p:tgtEl>
                                        <p:attrNameLst>
                                          <p:attrName>style.visibility</p:attrName>
                                        </p:attrNameLst>
                                      </p:cBhvr>
                                      <p:to>
                                        <p:strVal val="visible"/>
                                      </p:to>
                                    </p:set>
                                    <p:anim calcmode="lin" valueType="num">
                                      <p:cBhvr>
                                        <p:cTn id="40" dur="500" fill="hold"/>
                                        <p:tgtEl>
                                          <p:spTgt spid="77832"/>
                                        </p:tgtEl>
                                        <p:attrNameLst>
                                          <p:attrName>ppt_w</p:attrName>
                                        </p:attrNameLst>
                                      </p:cBhvr>
                                      <p:tavLst>
                                        <p:tav tm="0">
                                          <p:val>
                                            <p:fltVal val="0"/>
                                          </p:val>
                                        </p:tav>
                                        <p:tav tm="100000">
                                          <p:val>
                                            <p:strVal val="#ppt_w"/>
                                          </p:val>
                                        </p:tav>
                                      </p:tavLst>
                                    </p:anim>
                                    <p:anim calcmode="lin" valueType="num">
                                      <p:cBhvr>
                                        <p:cTn id="41" dur="500" fill="hold"/>
                                        <p:tgtEl>
                                          <p:spTgt spid="77832"/>
                                        </p:tgtEl>
                                        <p:attrNameLst>
                                          <p:attrName>ppt_h</p:attrName>
                                        </p:attrNameLst>
                                      </p:cBhvr>
                                      <p:tavLst>
                                        <p:tav tm="0">
                                          <p:val>
                                            <p:fltVal val="0"/>
                                          </p:val>
                                        </p:tav>
                                        <p:tav tm="100000">
                                          <p:val>
                                            <p:strVal val="#ppt_h"/>
                                          </p:val>
                                        </p:tav>
                                      </p:tavLst>
                                    </p:anim>
                                    <p:animEffect transition="in" filter="fade">
                                      <p:cBhvr>
                                        <p:cTn id="42" dur="500"/>
                                        <p:tgtEl>
                                          <p:spTgt spid="77832"/>
                                        </p:tgtEl>
                                      </p:cBhvr>
                                    </p:animEffect>
                                  </p:childTnLst>
                                </p:cTn>
                              </p:par>
                            </p:childTnLst>
                          </p:cTn>
                        </p:par>
                        <p:par>
                          <p:cTn id="43" fill="hold">
                            <p:stCondLst>
                              <p:cond delay="363000"/>
                            </p:stCondLst>
                            <p:childTnLst>
                              <p:par>
                                <p:cTn id="44" presetID="53" presetClass="entr" presetSubtype="16" fill="hold" grpId="0" nodeType="afterEffect">
                                  <p:stCondLst>
                                    <p:cond delay="60000"/>
                                  </p:stCondLst>
                                  <p:childTnLst>
                                    <p:set>
                                      <p:cBhvr>
                                        <p:cTn id="45" dur="1" fill="hold">
                                          <p:stCondLst>
                                            <p:cond delay="0"/>
                                          </p:stCondLst>
                                        </p:cTn>
                                        <p:tgtEl>
                                          <p:spTgt spid="77833"/>
                                        </p:tgtEl>
                                        <p:attrNameLst>
                                          <p:attrName>style.visibility</p:attrName>
                                        </p:attrNameLst>
                                      </p:cBhvr>
                                      <p:to>
                                        <p:strVal val="visible"/>
                                      </p:to>
                                    </p:set>
                                    <p:anim calcmode="lin" valueType="num">
                                      <p:cBhvr>
                                        <p:cTn id="46" dur="500" fill="hold"/>
                                        <p:tgtEl>
                                          <p:spTgt spid="77833"/>
                                        </p:tgtEl>
                                        <p:attrNameLst>
                                          <p:attrName>ppt_w</p:attrName>
                                        </p:attrNameLst>
                                      </p:cBhvr>
                                      <p:tavLst>
                                        <p:tav tm="0">
                                          <p:val>
                                            <p:fltVal val="0"/>
                                          </p:val>
                                        </p:tav>
                                        <p:tav tm="100000">
                                          <p:val>
                                            <p:strVal val="#ppt_w"/>
                                          </p:val>
                                        </p:tav>
                                      </p:tavLst>
                                    </p:anim>
                                    <p:anim calcmode="lin" valueType="num">
                                      <p:cBhvr>
                                        <p:cTn id="47" dur="500" fill="hold"/>
                                        <p:tgtEl>
                                          <p:spTgt spid="77833"/>
                                        </p:tgtEl>
                                        <p:attrNameLst>
                                          <p:attrName>ppt_h</p:attrName>
                                        </p:attrNameLst>
                                      </p:cBhvr>
                                      <p:tavLst>
                                        <p:tav tm="0">
                                          <p:val>
                                            <p:fltVal val="0"/>
                                          </p:val>
                                        </p:tav>
                                        <p:tav tm="100000">
                                          <p:val>
                                            <p:strVal val="#ppt_h"/>
                                          </p:val>
                                        </p:tav>
                                      </p:tavLst>
                                    </p:anim>
                                    <p:animEffect transition="in" filter="fade">
                                      <p:cBhvr>
                                        <p:cTn id="48" dur="500"/>
                                        <p:tgtEl>
                                          <p:spTgt spid="77833"/>
                                        </p:tgtEl>
                                      </p:cBhvr>
                                    </p:animEffect>
                                  </p:childTnLst>
                                </p:cTn>
                              </p:par>
                            </p:childTnLst>
                          </p:cTn>
                        </p:par>
                        <p:par>
                          <p:cTn id="49" fill="hold">
                            <p:stCondLst>
                              <p:cond delay="423500"/>
                            </p:stCondLst>
                            <p:childTnLst>
                              <p:par>
                                <p:cTn id="50" presetID="53" presetClass="entr" presetSubtype="16" fill="hold" grpId="0" nodeType="afterEffect">
                                  <p:stCondLst>
                                    <p:cond delay="60000"/>
                                  </p:stCondLst>
                                  <p:childTnLst>
                                    <p:set>
                                      <p:cBhvr>
                                        <p:cTn id="51" dur="1" fill="hold">
                                          <p:stCondLst>
                                            <p:cond delay="0"/>
                                          </p:stCondLst>
                                        </p:cTn>
                                        <p:tgtEl>
                                          <p:spTgt spid="77834"/>
                                        </p:tgtEl>
                                        <p:attrNameLst>
                                          <p:attrName>style.visibility</p:attrName>
                                        </p:attrNameLst>
                                      </p:cBhvr>
                                      <p:to>
                                        <p:strVal val="visible"/>
                                      </p:to>
                                    </p:set>
                                    <p:anim calcmode="lin" valueType="num">
                                      <p:cBhvr>
                                        <p:cTn id="52" dur="500" fill="hold"/>
                                        <p:tgtEl>
                                          <p:spTgt spid="77834"/>
                                        </p:tgtEl>
                                        <p:attrNameLst>
                                          <p:attrName>ppt_w</p:attrName>
                                        </p:attrNameLst>
                                      </p:cBhvr>
                                      <p:tavLst>
                                        <p:tav tm="0">
                                          <p:val>
                                            <p:fltVal val="0"/>
                                          </p:val>
                                        </p:tav>
                                        <p:tav tm="100000">
                                          <p:val>
                                            <p:strVal val="#ppt_w"/>
                                          </p:val>
                                        </p:tav>
                                      </p:tavLst>
                                    </p:anim>
                                    <p:anim calcmode="lin" valueType="num">
                                      <p:cBhvr>
                                        <p:cTn id="53" dur="500" fill="hold"/>
                                        <p:tgtEl>
                                          <p:spTgt spid="77834"/>
                                        </p:tgtEl>
                                        <p:attrNameLst>
                                          <p:attrName>ppt_h</p:attrName>
                                        </p:attrNameLst>
                                      </p:cBhvr>
                                      <p:tavLst>
                                        <p:tav tm="0">
                                          <p:val>
                                            <p:fltVal val="0"/>
                                          </p:val>
                                        </p:tav>
                                        <p:tav tm="100000">
                                          <p:val>
                                            <p:strVal val="#ppt_h"/>
                                          </p:val>
                                        </p:tav>
                                      </p:tavLst>
                                    </p:anim>
                                    <p:animEffect transition="in" filter="fade">
                                      <p:cBhvr>
                                        <p:cTn id="54" dur="500"/>
                                        <p:tgtEl>
                                          <p:spTgt spid="77834"/>
                                        </p:tgtEl>
                                      </p:cBhvr>
                                    </p:animEffect>
                                  </p:childTnLst>
                                </p:cTn>
                              </p:par>
                            </p:childTnLst>
                          </p:cTn>
                        </p:par>
                        <p:par>
                          <p:cTn id="55" fill="hold">
                            <p:stCondLst>
                              <p:cond delay="484000"/>
                            </p:stCondLst>
                            <p:childTnLst>
                              <p:par>
                                <p:cTn id="56" presetID="53" presetClass="entr" presetSubtype="16" fill="hold" grpId="0" nodeType="afterEffect">
                                  <p:stCondLst>
                                    <p:cond delay="60000"/>
                                  </p:stCondLst>
                                  <p:childTnLst>
                                    <p:set>
                                      <p:cBhvr>
                                        <p:cTn id="57" dur="1" fill="hold">
                                          <p:stCondLst>
                                            <p:cond delay="0"/>
                                          </p:stCondLst>
                                        </p:cTn>
                                        <p:tgtEl>
                                          <p:spTgt spid="77835"/>
                                        </p:tgtEl>
                                        <p:attrNameLst>
                                          <p:attrName>style.visibility</p:attrName>
                                        </p:attrNameLst>
                                      </p:cBhvr>
                                      <p:to>
                                        <p:strVal val="visible"/>
                                      </p:to>
                                    </p:set>
                                    <p:anim calcmode="lin" valueType="num">
                                      <p:cBhvr>
                                        <p:cTn id="58" dur="500" fill="hold"/>
                                        <p:tgtEl>
                                          <p:spTgt spid="77835"/>
                                        </p:tgtEl>
                                        <p:attrNameLst>
                                          <p:attrName>ppt_w</p:attrName>
                                        </p:attrNameLst>
                                      </p:cBhvr>
                                      <p:tavLst>
                                        <p:tav tm="0">
                                          <p:val>
                                            <p:fltVal val="0"/>
                                          </p:val>
                                        </p:tav>
                                        <p:tav tm="100000">
                                          <p:val>
                                            <p:strVal val="#ppt_w"/>
                                          </p:val>
                                        </p:tav>
                                      </p:tavLst>
                                    </p:anim>
                                    <p:anim calcmode="lin" valueType="num">
                                      <p:cBhvr>
                                        <p:cTn id="59" dur="500" fill="hold"/>
                                        <p:tgtEl>
                                          <p:spTgt spid="77835"/>
                                        </p:tgtEl>
                                        <p:attrNameLst>
                                          <p:attrName>ppt_h</p:attrName>
                                        </p:attrNameLst>
                                      </p:cBhvr>
                                      <p:tavLst>
                                        <p:tav tm="0">
                                          <p:val>
                                            <p:fltVal val="0"/>
                                          </p:val>
                                        </p:tav>
                                        <p:tav tm="100000">
                                          <p:val>
                                            <p:strVal val="#ppt_h"/>
                                          </p:val>
                                        </p:tav>
                                      </p:tavLst>
                                    </p:anim>
                                    <p:animEffect transition="in" filter="fade">
                                      <p:cBhvr>
                                        <p:cTn id="60" dur="500"/>
                                        <p:tgtEl>
                                          <p:spTgt spid="77835"/>
                                        </p:tgtEl>
                                      </p:cBhvr>
                                    </p:animEffect>
                                  </p:childTnLst>
                                </p:cTn>
                              </p:par>
                            </p:childTnLst>
                          </p:cTn>
                        </p:par>
                        <p:par>
                          <p:cTn id="61" fill="hold">
                            <p:stCondLst>
                              <p:cond delay="544500"/>
                            </p:stCondLst>
                            <p:childTnLst>
                              <p:par>
                                <p:cTn id="62" presetID="53" presetClass="entr" presetSubtype="16" fill="hold" grpId="0" nodeType="afterEffect">
                                  <p:stCondLst>
                                    <p:cond delay="60000"/>
                                  </p:stCondLst>
                                  <p:childTnLst>
                                    <p:set>
                                      <p:cBhvr>
                                        <p:cTn id="63" dur="1" fill="hold">
                                          <p:stCondLst>
                                            <p:cond delay="0"/>
                                          </p:stCondLst>
                                        </p:cTn>
                                        <p:tgtEl>
                                          <p:spTgt spid="77836"/>
                                        </p:tgtEl>
                                        <p:attrNameLst>
                                          <p:attrName>style.visibility</p:attrName>
                                        </p:attrNameLst>
                                      </p:cBhvr>
                                      <p:to>
                                        <p:strVal val="visible"/>
                                      </p:to>
                                    </p:set>
                                    <p:anim calcmode="lin" valueType="num">
                                      <p:cBhvr>
                                        <p:cTn id="64" dur="500" fill="hold"/>
                                        <p:tgtEl>
                                          <p:spTgt spid="77836"/>
                                        </p:tgtEl>
                                        <p:attrNameLst>
                                          <p:attrName>ppt_w</p:attrName>
                                        </p:attrNameLst>
                                      </p:cBhvr>
                                      <p:tavLst>
                                        <p:tav tm="0">
                                          <p:val>
                                            <p:fltVal val="0"/>
                                          </p:val>
                                        </p:tav>
                                        <p:tav tm="100000">
                                          <p:val>
                                            <p:strVal val="#ppt_w"/>
                                          </p:val>
                                        </p:tav>
                                      </p:tavLst>
                                    </p:anim>
                                    <p:anim calcmode="lin" valueType="num">
                                      <p:cBhvr>
                                        <p:cTn id="65" dur="500" fill="hold"/>
                                        <p:tgtEl>
                                          <p:spTgt spid="77836"/>
                                        </p:tgtEl>
                                        <p:attrNameLst>
                                          <p:attrName>ppt_h</p:attrName>
                                        </p:attrNameLst>
                                      </p:cBhvr>
                                      <p:tavLst>
                                        <p:tav tm="0">
                                          <p:val>
                                            <p:fltVal val="0"/>
                                          </p:val>
                                        </p:tav>
                                        <p:tav tm="100000">
                                          <p:val>
                                            <p:strVal val="#ppt_h"/>
                                          </p:val>
                                        </p:tav>
                                      </p:tavLst>
                                    </p:anim>
                                    <p:animEffect transition="in" filter="fade">
                                      <p:cBhvr>
                                        <p:cTn id="66" dur="500"/>
                                        <p:tgtEl>
                                          <p:spTgt spid="77836"/>
                                        </p:tgtEl>
                                      </p:cBhvr>
                                    </p:animEffect>
                                  </p:childTnLst>
                                </p:cTn>
                              </p:par>
                            </p:childTnLst>
                          </p:cTn>
                        </p:par>
                        <p:par>
                          <p:cTn id="67" fill="hold">
                            <p:stCondLst>
                              <p:cond delay="605000"/>
                            </p:stCondLst>
                            <p:childTnLst>
                              <p:par>
                                <p:cTn id="68" presetID="53" presetClass="entr" presetSubtype="16" fill="hold" grpId="0" nodeType="afterEffect">
                                  <p:stCondLst>
                                    <p:cond delay="40000"/>
                                  </p:stCondLst>
                                  <p:childTnLst>
                                    <p:set>
                                      <p:cBhvr>
                                        <p:cTn id="69" dur="1" fill="hold">
                                          <p:stCondLst>
                                            <p:cond delay="0"/>
                                          </p:stCondLst>
                                        </p:cTn>
                                        <p:tgtEl>
                                          <p:spTgt spid="77837"/>
                                        </p:tgtEl>
                                        <p:attrNameLst>
                                          <p:attrName>style.visibility</p:attrName>
                                        </p:attrNameLst>
                                      </p:cBhvr>
                                      <p:to>
                                        <p:strVal val="visible"/>
                                      </p:to>
                                    </p:set>
                                    <p:anim calcmode="lin" valueType="num">
                                      <p:cBhvr>
                                        <p:cTn id="70" dur="500" fill="hold"/>
                                        <p:tgtEl>
                                          <p:spTgt spid="77837"/>
                                        </p:tgtEl>
                                        <p:attrNameLst>
                                          <p:attrName>ppt_w</p:attrName>
                                        </p:attrNameLst>
                                      </p:cBhvr>
                                      <p:tavLst>
                                        <p:tav tm="0">
                                          <p:val>
                                            <p:fltVal val="0"/>
                                          </p:val>
                                        </p:tav>
                                        <p:tav tm="100000">
                                          <p:val>
                                            <p:strVal val="#ppt_w"/>
                                          </p:val>
                                        </p:tav>
                                      </p:tavLst>
                                    </p:anim>
                                    <p:anim calcmode="lin" valueType="num">
                                      <p:cBhvr>
                                        <p:cTn id="71" dur="500" fill="hold"/>
                                        <p:tgtEl>
                                          <p:spTgt spid="77837"/>
                                        </p:tgtEl>
                                        <p:attrNameLst>
                                          <p:attrName>ppt_h</p:attrName>
                                        </p:attrNameLst>
                                      </p:cBhvr>
                                      <p:tavLst>
                                        <p:tav tm="0">
                                          <p:val>
                                            <p:fltVal val="0"/>
                                          </p:val>
                                        </p:tav>
                                        <p:tav tm="100000">
                                          <p:val>
                                            <p:strVal val="#ppt_h"/>
                                          </p:val>
                                        </p:tav>
                                      </p:tavLst>
                                    </p:anim>
                                    <p:animEffect transition="in" filter="fade">
                                      <p:cBhvr>
                                        <p:cTn id="72" dur="500"/>
                                        <p:tgtEl>
                                          <p:spTgt spid="77837"/>
                                        </p:tgtEl>
                                      </p:cBhvr>
                                    </p:animEffect>
                                  </p:childTnLst>
                                </p:cTn>
                              </p:par>
                            </p:childTnLst>
                          </p:cTn>
                        </p:par>
                        <p:par>
                          <p:cTn id="73" fill="hold">
                            <p:stCondLst>
                              <p:cond delay="645500"/>
                            </p:stCondLst>
                            <p:childTnLst>
                              <p:par>
                                <p:cTn id="74" presetID="53" presetClass="entr" presetSubtype="16" fill="hold" grpId="0" nodeType="afterEffect">
                                  <p:stCondLst>
                                    <p:cond delay="30000"/>
                                  </p:stCondLst>
                                  <p:childTnLst>
                                    <p:set>
                                      <p:cBhvr>
                                        <p:cTn id="75" dur="1" fill="hold">
                                          <p:stCondLst>
                                            <p:cond delay="0"/>
                                          </p:stCondLst>
                                        </p:cTn>
                                        <p:tgtEl>
                                          <p:spTgt spid="61460"/>
                                        </p:tgtEl>
                                        <p:attrNameLst>
                                          <p:attrName>style.visibility</p:attrName>
                                        </p:attrNameLst>
                                      </p:cBhvr>
                                      <p:to>
                                        <p:strVal val="visible"/>
                                      </p:to>
                                    </p:set>
                                    <p:anim calcmode="lin" valueType="num">
                                      <p:cBhvr>
                                        <p:cTn id="76" dur="500" fill="hold"/>
                                        <p:tgtEl>
                                          <p:spTgt spid="61460"/>
                                        </p:tgtEl>
                                        <p:attrNameLst>
                                          <p:attrName>ppt_w</p:attrName>
                                        </p:attrNameLst>
                                      </p:cBhvr>
                                      <p:tavLst>
                                        <p:tav tm="0">
                                          <p:val>
                                            <p:fltVal val="0"/>
                                          </p:val>
                                        </p:tav>
                                        <p:tav tm="100000">
                                          <p:val>
                                            <p:strVal val="#ppt_w"/>
                                          </p:val>
                                        </p:tav>
                                      </p:tavLst>
                                    </p:anim>
                                    <p:anim calcmode="lin" valueType="num">
                                      <p:cBhvr>
                                        <p:cTn id="77" dur="500" fill="hold"/>
                                        <p:tgtEl>
                                          <p:spTgt spid="61460"/>
                                        </p:tgtEl>
                                        <p:attrNameLst>
                                          <p:attrName>ppt_h</p:attrName>
                                        </p:attrNameLst>
                                      </p:cBhvr>
                                      <p:tavLst>
                                        <p:tav tm="0">
                                          <p:val>
                                            <p:fltVal val="0"/>
                                          </p:val>
                                        </p:tav>
                                        <p:tav tm="100000">
                                          <p:val>
                                            <p:strVal val="#ppt_h"/>
                                          </p:val>
                                        </p:tav>
                                      </p:tavLst>
                                    </p:anim>
                                    <p:animEffect transition="in" filter="fade">
                                      <p:cBhvr>
                                        <p:cTn id="78" dur="500"/>
                                        <p:tgtEl>
                                          <p:spTgt spid="614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9" repeatCount="indefinite" fill="hold" display="0">
                  <p:stCondLst>
                    <p:cond delay="indefinite"/>
                  </p:stCondLst>
                  <p:endCondLst>
                    <p:cond evt="onStopAudio" delay="0">
                      <p:tgtEl>
                        <p:sldTgt/>
                      </p:tgtEl>
                    </p:cond>
                  </p:endCondLst>
                </p:cTn>
                <p:tgtEl>
                  <p:spTgt spid="4"/>
                </p:tgtEl>
              </p:cMediaNode>
            </p:audio>
          </p:childTnLst>
        </p:cTn>
      </p:par>
    </p:tnLst>
    <p:bldLst>
      <p:bldP spid="77828" grpId="0" animBg="1"/>
      <p:bldP spid="77827" grpId="0" animBg="1"/>
      <p:bldP spid="77829" grpId="0" animBg="1"/>
      <p:bldP spid="77830" grpId="0" animBg="1"/>
      <p:bldP spid="77831" grpId="0" animBg="1"/>
      <p:bldP spid="77832" grpId="0" animBg="1"/>
      <p:bldP spid="77833" grpId="0" animBg="1"/>
      <p:bldP spid="77834" grpId="0" animBg="1"/>
      <p:bldP spid="77835" grpId="0" animBg="1"/>
      <p:bldP spid="77836" grpId="0" animBg="1"/>
      <p:bldP spid="77837" grpId="0" animBg="1"/>
      <p:bldP spid="6146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Targets for MCFP Systems</a:t>
            </a:r>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dirty="0"/>
              <a:t>Early detection </a:t>
            </a:r>
            <a:r>
              <a:rPr lang="en-US" dirty="0">
                <a:sym typeface="Wingdings" panose="05000000000000000000" pitchFamily="2" charset="2"/>
              </a:rPr>
              <a:t></a:t>
            </a:r>
            <a:r>
              <a:rPr lang="en-US" dirty="0"/>
              <a:t> Early response</a:t>
            </a:r>
          </a:p>
          <a:p>
            <a:pPr marL="801687" lvl="1"/>
            <a:r>
              <a:rPr lang="en-US" dirty="0"/>
              <a:t>Have manual extinguishers available</a:t>
            </a:r>
          </a:p>
          <a:p>
            <a:pPr marL="514350" indent="-514350">
              <a:buFont typeface="+mj-lt"/>
              <a:buAutoNum type="arabicPeriod"/>
            </a:pPr>
            <a:r>
              <a:rPr lang="en-US" dirty="0"/>
              <a:t>Accurate detection </a:t>
            </a:r>
            <a:r>
              <a:rPr lang="en-US" dirty="0">
                <a:sym typeface="Wingdings" panose="05000000000000000000" pitchFamily="2" charset="2"/>
              </a:rPr>
              <a:t></a:t>
            </a:r>
            <a:r>
              <a:rPr lang="en-US" dirty="0"/>
              <a:t> Minimize false alarms</a:t>
            </a:r>
          </a:p>
          <a:p>
            <a:pPr marL="514350" indent="-514350">
              <a:buFont typeface="+mj-lt"/>
              <a:buAutoNum type="arabicPeriod"/>
            </a:pPr>
            <a:r>
              <a:rPr lang="en-US" dirty="0"/>
              <a:t>Notification of occupants </a:t>
            </a:r>
          </a:p>
          <a:p>
            <a:pPr marL="514350" indent="-514350">
              <a:buFont typeface="+mj-lt"/>
              <a:buAutoNum type="arabicPeriod"/>
            </a:pPr>
            <a:r>
              <a:rPr lang="en-US" dirty="0"/>
              <a:t>Appropriate automatic suppression</a:t>
            </a:r>
          </a:p>
          <a:p>
            <a:pPr marL="801687" lvl="1"/>
            <a:r>
              <a:rPr lang="en-US" dirty="0"/>
              <a:t>Limit fire size and thermal damage</a:t>
            </a:r>
          </a:p>
          <a:p>
            <a:pPr marL="801687" lvl="1"/>
            <a:r>
              <a:rPr lang="en-US" dirty="0"/>
              <a:t>Extinguish, reduce, or minimize manual firefighting</a:t>
            </a:r>
          </a:p>
          <a:p>
            <a:pPr marL="801687" lvl="1"/>
            <a:r>
              <a:rPr lang="en-US" dirty="0"/>
              <a:t>Post-fire cleanup efforts are understood</a:t>
            </a:r>
          </a:p>
          <a:p>
            <a:pPr marL="514350" indent="-514350">
              <a:buFont typeface="+mj-lt"/>
              <a:buAutoNum type="arabicPeriod"/>
            </a:pPr>
            <a:r>
              <a:rPr lang="en-US" dirty="0"/>
              <a:t>Interface for timely shutdown of processes</a:t>
            </a:r>
          </a:p>
          <a:p>
            <a:pPr marL="1374775" lvl="2"/>
            <a:endParaRPr lang="en-US" dirty="0"/>
          </a:p>
          <a:p>
            <a:pPr lvl="2"/>
            <a:endParaRPr lang="en-US" dirty="0"/>
          </a:p>
          <a:p>
            <a:pPr lvl="2"/>
            <a:endParaRPr lang="en-US" dirty="0"/>
          </a:p>
          <a:p>
            <a:endParaRPr lang="en-US" dirty="0"/>
          </a:p>
        </p:txBody>
      </p:sp>
    </p:spTree>
    <p:extLst>
      <p:ext uri="{BB962C8B-B14F-4D97-AF65-F5344CB8AC3E}">
        <p14:creationId xmlns:p14="http://schemas.microsoft.com/office/powerpoint/2010/main" val="1144292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Mission Critical Facilities</a:t>
            </a:r>
          </a:p>
        </p:txBody>
      </p:sp>
      <p:pic>
        <p:nvPicPr>
          <p:cNvPr id="1026" name="Picture 2" descr="Image result for military flight line"/>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62342" y="1590571"/>
            <a:ext cx="2963937" cy="1931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media.newyorker.com/photos/590978e1ebe912338a378114/master/w_767,c_limit/2016CP18_266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1444" y="1590571"/>
            <a:ext cx="2506427" cy="19312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www.journal-news.com/rf/image_inline/Pub/p8/JournalNews/2017/02/27/Images/newsEngin.17889959_081116-BC-Dispatch-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341" y="3622873"/>
            <a:ext cx="2963937" cy="16646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operating ro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1442" y="3623341"/>
            <a:ext cx="2506427" cy="16642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pharmaceutical laborator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036" y="1589010"/>
            <a:ext cx="2838108" cy="1932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msung foundry"/>
          <p:cNvPicPr>
            <a:picLocks noChangeAspect="1" noChangeArrowheads="1"/>
          </p:cNvPicPr>
          <p:nvPr/>
        </p:nvPicPr>
        <p:blipFill rotWithShape="1">
          <a:blip r:embed="rId8">
            <a:extLst>
              <a:ext uri="{28A0092B-C50C-407E-A947-70E740481C1C}">
                <a14:useLocalDpi xmlns:a14="http://schemas.microsoft.com/office/drawing/2010/main" val="0"/>
              </a:ext>
            </a:extLst>
          </a:blip>
          <a:srcRect r="5937"/>
          <a:stretch/>
        </p:blipFill>
        <p:spPr bwMode="auto">
          <a:xfrm>
            <a:off x="5943035" y="3622872"/>
            <a:ext cx="2838109" cy="1664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343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Typical Fire Growth </a:t>
            </a:r>
            <a:br>
              <a:rPr lang="en-US" dirty="0"/>
            </a:br>
            <a:r>
              <a:rPr lang="en-US" dirty="0"/>
              <a:t>and Detection Response</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9360" b="2925"/>
          <a:stretch/>
        </p:blipFill>
        <p:spPr>
          <a:xfrm>
            <a:off x="693895" y="1525588"/>
            <a:ext cx="7756210" cy="4651375"/>
          </a:xfrm>
          <a:prstGeom prst="rect">
            <a:avLst/>
          </a:prstGeom>
        </p:spPr>
      </p:pic>
    </p:spTree>
    <p:extLst>
      <p:ext uri="{BB962C8B-B14F-4D97-AF65-F5344CB8AC3E}">
        <p14:creationId xmlns:p14="http://schemas.microsoft.com/office/powerpoint/2010/main" val="4217453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1682684" y="91670"/>
            <a:ext cx="7253926" cy="892098"/>
          </a:xfrm>
        </p:spPr>
        <p:txBody>
          <a:bodyPr>
            <a:normAutofit/>
          </a:bodyPr>
          <a:lstStyle/>
          <a:p>
            <a:r>
              <a:rPr sz="4400" dirty="0"/>
              <a:t>Air Sampling Smoke Detection</a:t>
            </a:r>
          </a:p>
        </p:txBody>
      </p:sp>
      <p:pic>
        <p:nvPicPr>
          <p:cNvPr id="5"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24315" y="865187"/>
            <a:ext cx="7895371" cy="560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669287"/>
      </p:ext>
    </p:extLst>
  </p:cSld>
  <p:clrMapOvr>
    <a:masterClrMapping/>
  </p:clrMapOvr>
  <p:transition spd="slow">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Growth Curves</a:t>
            </a:r>
          </a:p>
        </p:txBody>
      </p:sp>
      <p:pic>
        <p:nvPicPr>
          <p:cNvPr id="5124" name="Picture 4" descr="Related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83289" y="1359592"/>
            <a:ext cx="6302111" cy="465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969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Growth Curves</a:t>
            </a:r>
          </a:p>
        </p:txBody>
      </p:sp>
      <p:pic>
        <p:nvPicPr>
          <p:cNvPr id="6146" name="Picture 2" descr="http://cfbt-us.com/wordpress/wp-content/uploads/2011/01/fire_development_curves_curren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8328" y="2031423"/>
            <a:ext cx="8665376" cy="3144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6850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Growth Curves</a:t>
            </a:r>
          </a:p>
        </p:txBody>
      </p:sp>
      <p:pic>
        <p:nvPicPr>
          <p:cNvPr id="5122" name="Picture 2" descr="Image result for fire growth curv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5407" y="1525588"/>
            <a:ext cx="7113186" cy="4651375"/>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1698914" y="4114800"/>
            <a:ext cx="1569027" cy="1485900"/>
          </a:xfrm>
          <a:custGeom>
            <a:avLst/>
            <a:gdLst>
              <a:gd name="connsiteX0" fmla="*/ 0 w 1569027"/>
              <a:gd name="connsiteY0" fmla="*/ 1485900 h 1485900"/>
              <a:gd name="connsiteX1" fmla="*/ 249381 w 1569027"/>
              <a:gd name="connsiteY1" fmla="*/ 1371600 h 1485900"/>
              <a:gd name="connsiteX2" fmla="*/ 592281 w 1569027"/>
              <a:gd name="connsiteY2" fmla="*/ 1132609 h 1485900"/>
              <a:gd name="connsiteX3" fmla="*/ 852054 w 1569027"/>
              <a:gd name="connsiteY3" fmla="*/ 924791 h 1485900"/>
              <a:gd name="connsiteX4" fmla="*/ 1215736 w 1569027"/>
              <a:gd name="connsiteY4" fmla="*/ 550718 h 1485900"/>
              <a:gd name="connsiteX5" fmla="*/ 1475509 w 1569027"/>
              <a:gd name="connsiteY5" fmla="*/ 187036 h 1485900"/>
              <a:gd name="connsiteX6" fmla="*/ 1569027 w 1569027"/>
              <a:gd name="connsiteY6" fmla="*/ 0 h 1485900"/>
              <a:gd name="connsiteX7" fmla="*/ 1569027 w 1569027"/>
              <a:gd name="connsiteY7" fmla="*/ 1485900 h 1485900"/>
              <a:gd name="connsiteX8" fmla="*/ 0 w 1569027"/>
              <a:gd name="connsiteY8" fmla="*/ 1485900 h 148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027" h="1485900">
                <a:moveTo>
                  <a:pt x="0" y="1485900"/>
                </a:moveTo>
                <a:lnTo>
                  <a:pt x="249381" y="1371600"/>
                </a:lnTo>
                <a:lnTo>
                  <a:pt x="592281" y="1132609"/>
                </a:lnTo>
                <a:lnTo>
                  <a:pt x="852054" y="924791"/>
                </a:lnTo>
                <a:lnTo>
                  <a:pt x="1215736" y="550718"/>
                </a:lnTo>
                <a:lnTo>
                  <a:pt x="1475509" y="187036"/>
                </a:lnTo>
                <a:lnTo>
                  <a:pt x="1569027" y="0"/>
                </a:lnTo>
                <a:lnTo>
                  <a:pt x="1569027" y="1485900"/>
                </a:lnTo>
                <a:lnTo>
                  <a:pt x="0" y="1485900"/>
                </a:lnTo>
                <a:close/>
              </a:path>
            </a:pathLst>
          </a:cu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9762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Growth Curves</a:t>
            </a:r>
          </a:p>
        </p:txBody>
      </p:sp>
      <p:pic>
        <p:nvPicPr>
          <p:cNvPr id="4098" name="Picture 2" descr="Image result for fire growth curv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5837" y="1684338"/>
            <a:ext cx="7172325" cy="433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4210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Detection Methods</a:t>
            </a:r>
          </a:p>
        </p:txBody>
      </p:sp>
      <p:sp>
        <p:nvSpPr>
          <p:cNvPr id="3" name="Content Placeholder 2"/>
          <p:cNvSpPr>
            <a:spLocks noGrp="1"/>
          </p:cNvSpPr>
          <p:nvPr>
            <p:ph idx="1"/>
          </p:nvPr>
        </p:nvSpPr>
        <p:spPr/>
        <p:txBody>
          <a:bodyPr/>
          <a:lstStyle/>
          <a:p>
            <a:pPr marL="514350" indent="-514350">
              <a:buFont typeface="+mj-lt"/>
              <a:buAutoNum type="arabicPeriod"/>
            </a:pPr>
            <a:r>
              <a:rPr lang="en-US" dirty="0"/>
              <a:t>Heat detection</a:t>
            </a:r>
          </a:p>
          <a:p>
            <a:pPr marL="514350" indent="-514350">
              <a:buFont typeface="+mj-lt"/>
              <a:buAutoNum type="arabicPeriod"/>
            </a:pPr>
            <a:r>
              <a:rPr lang="en-US" dirty="0"/>
              <a:t>Smoke detection</a:t>
            </a:r>
          </a:p>
          <a:p>
            <a:pPr marL="514350" indent="-514350">
              <a:buFont typeface="+mj-lt"/>
              <a:buAutoNum type="arabicPeriod"/>
            </a:pPr>
            <a:r>
              <a:rPr lang="en-US" dirty="0"/>
              <a:t>Specialty detection</a:t>
            </a:r>
          </a:p>
          <a:p>
            <a:pPr marL="514350" indent="-514350">
              <a:buFont typeface="+mj-lt"/>
              <a:buAutoNum type="arabicPeriod"/>
            </a:pPr>
            <a:r>
              <a:rPr lang="en-US" dirty="0"/>
              <a:t>Manual detection</a:t>
            </a:r>
          </a:p>
        </p:txBody>
      </p:sp>
    </p:spTree>
    <p:extLst>
      <p:ext uri="{BB962C8B-B14F-4D97-AF65-F5344CB8AC3E}">
        <p14:creationId xmlns:p14="http://schemas.microsoft.com/office/powerpoint/2010/main" val="7234997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 Detection</a:t>
            </a:r>
          </a:p>
        </p:txBody>
      </p:sp>
      <p:sp>
        <p:nvSpPr>
          <p:cNvPr id="3" name="Content Placeholder 2"/>
          <p:cNvSpPr>
            <a:spLocks noGrp="1"/>
          </p:cNvSpPr>
          <p:nvPr>
            <p:ph idx="1"/>
          </p:nvPr>
        </p:nvSpPr>
        <p:spPr>
          <a:xfrm>
            <a:off x="457200" y="1600200"/>
            <a:ext cx="8229600" cy="3221831"/>
          </a:xfrm>
        </p:spPr>
        <p:txBody>
          <a:bodyPr/>
          <a:lstStyle/>
          <a:p>
            <a:r>
              <a:rPr lang="en-US" dirty="0"/>
              <a:t>Heat detectors are mounted at or near the ceiling of a room and detect the heat from a fire.  </a:t>
            </a:r>
          </a:p>
          <a:p>
            <a:r>
              <a:rPr lang="en-US" dirty="0"/>
              <a:t>They detect either an abnormally high temperature or rate-of-temperature-rise, or both.</a:t>
            </a:r>
          </a:p>
        </p:txBody>
      </p:sp>
      <p:pic>
        <p:nvPicPr>
          <p:cNvPr id="4098" name="Picture 2" descr="C:\Users\LKaiser\Documents\4 Technician Training\S1 Intro to Fire Protection\Images\Heat Detector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516" b="12656"/>
          <a:stretch/>
        </p:blipFill>
        <p:spPr bwMode="auto">
          <a:xfrm>
            <a:off x="2087301" y="4248251"/>
            <a:ext cx="2206172" cy="162877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LKaiser\Documents\4 Technician Training\S1 Intro to Fire Protection\Images\Heat Detector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5753" y="4068754"/>
            <a:ext cx="2535222" cy="2150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5414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Smoke Detection</a:t>
            </a:r>
          </a:p>
        </p:txBody>
      </p:sp>
      <p:sp>
        <p:nvSpPr>
          <p:cNvPr id="3" name="Content Placeholder 2"/>
          <p:cNvSpPr>
            <a:spLocks noGrp="1"/>
          </p:cNvSpPr>
          <p:nvPr>
            <p:ph idx="1"/>
          </p:nvPr>
        </p:nvSpPr>
        <p:spPr>
          <a:xfrm>
            <a:off x="457200" y="1287584"/>
            <a:ext cx="8229600" cy="4525963"/>
          </a:xfrm>
        </p:spPr>
        <p:txBody>
          <a:bodyPr/>
          <a:lstStyle/>
          <a:p>
            <a:r>
              <a:rPr lang="en-US" dirty="0"/>
              <a:t>Smoke detectors can detect visible or invisible particles of combustion (smoke)</a:t>
            </a:r>
          </a:p>
          <a:p>
            <a:r>
              <a:rPr lang="en-US" dirty="0"/>
              <a:t>Smoke detectors are mounted at or near the ceiling of a room where smoke will travel</a:t>
            </a:r>
          </a:p>
          <a:p>
            <a:r>
              <a:rPr lang="en-US" dirty="0"/>
              <a:t>Smoke detectors are used to detect smoke in ductwork (duct detectors)</a:t>
            </a:r>
          </a:p>
        </p:txBody>
      </p:sp>
      <p:pic>
        <p:nvPicPr>
          <p:cNvPr id="1026" name="Picture 2" descr="C:\Users\LKaiser\Documents\4 Technician Training\S1 Intro to Fire Protection\Images\SS Smoke Detect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468" y="3124046"/>
            <a:ext cx="4093064" cy="4093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7888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Specialty Detection</a:t>
            </a:r>
          </a:p>
        </p:txBody>
      </p:sp>
      <p:sp>
        <p:nvSpPr>
          <p:cNvPr id="3" name="Content Placeholder 2"/>
          <p:cNvSpPr>
            <a:spLocks noGrp="1"/>
          </p:cNvSpPr>
          <p:nvPr>
            <p:ph idx="1"/>
          </p:nvPr>
        </p:nvSpPr>
        <p:spPr>
          <a:xfrm>
            <a:off x="457200" y="1154746"/>
            <a:ext cx="8229600" cy="2440332"/>
          </a:xfrm>
        </p:spPr>
        <p:txBody>
          <a:bodyPr/>
          <a:lstStyle/>
          <a:p>
            <a:r>
              <a:rPr lang="en-US" dirty="0"/>
              <a:t>Linear heat detectors (heat detection cable)</a:t>
            </a:r>
          </a:p>
          <a:p>
            <a:r>
              <a:rPr lang="en-US" dirty="0"/>
              <a:t>Optical flame detectors</a:t>
            </a:r>
          </a:p>
          <a:p>
            <a:r>
              <a:rPr lang="en-US" dirty="0"/>
              <a:t>Video image smoke and flame detectors</a:t>
            </a:r>
          </a:p>
          <a:p>
            <a:r>
              <a:rPr lang="en-US" dirty="0"/>
              <a:t>Air sampling smoke detectors</a:t>
            </a:r>
          </a:p>
        </p:txBody>
      </p:sp>
      <p:pic>
        <p:nvPicPr>
          <p:cNvPr id="2050" name="Picture 2" descr="C:\Users\LKaiser\Documents\4 Technician Training\S1 Intro to Fire Protection\Images\Fire-Alarm-Heat-Ca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87" y="3832102"/>
            <a:ext cx="263842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LKaiser\Documents\4 Technician Training\S1 Intro to Fire Protection\Images\Flame Detector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6242" y="3581087"/>
            <a:ext cx="1492738" cy="18289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LKaiser\Documents\4 Technician Training\S1 Intro to Fire Protection\Images\Signi Fire Camera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5196" y="5110039"/>
            <a:ext cx="2438400" cy="110331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LKaiser\Documents\4 Technician Training\S1 Intro to Fire Protection\Images\VESDA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8468" y="3863975"/>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265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Mission Critical Possibilities</a:t>
            </a:r>
          </a:p>
        </p:txBody>
      </p:sp>
      <p:sp>
        <p:nvSpPr>
          <p:cNvPr id="3" name="Content Placeholder 2"/>
          <p:cNvSpPr>
            <a:spLocks noGrp="1"/>
          </p:cNvSpPr>
          <p:nvPr>
            <p:ph idx="1"/>
          </p:nvPr>
        </p:nvSpPr>
        <p:spPr/>
        <p:txBody>
          <a:bodyPr numCol="2">
            <a:normAutofit fontScale="92500" lnSpcReduction="10000"/>
          </a:bodyPr>
          <a:lstStyle/>
          <a:p>
            <a:pPr>
              <a:spcBef>
                <a:spcPts val="1800"/>
              </a:spcBef>
            </a:pPr>
            <a:r>
              <a:rPr lang="en-US" dirty="0"/>
              <a:t>Military and Space</a:t>
            </a:r>
          </a:p>
          <a:p>
            <a:pPr>
              <a:spcBef>
                <a:spcPts val="1800"/>
              </a:spcBef>
            </a:pPr>
            <a:r>
              <a:rPr lang="en-US" dirty="0"/>
              <a:t>Data Centers</a:t>
            </a:r>
          </a:p>
          <a:p>
            <a:pPr>
              <a:spcBef>
                <a:spcPts val="1800"/>
              </a:spcBef>
            </a:pPr>
            <a:r>
              <a:rPr lang="en-US" dirty="0"/>
              <a:t>Telecommunications</a:t>
            </a:r>
          </a:p>
          <a:p>
            <a:pPr>
              <a:spcBef>
                <a:spcPts val="1800"/>
              </a:spcBef>
            </a:pPr>
            <a:r>
              <a:rPr lang="en-US" dirty="0"/>
              <a:t>Public Safety</a:t>
            </a:r>
          </a:p>
          <a:p>
            <a:pPr>
              <a:spcBef>
                <a:spcPts val="1800"/>
              </a:spcBef>
            </a:pPr>
            <a:r>
              <a:rPr lang="en-US" dirty="0"/>
              <a:t>Hospitals / Healthcare</a:t>
            </a:r>
          </a:p>
          <a:p>
            <a:pPr>
              <a:spcBef>
                <a:spcPts val="1800"/>
              </a:spcBef>
            </a:pPr>
            <a:r>
              <a:rPr lang="en-US" dirty="0"/>
              <a:t>Research Laboratories</a:t>
            </a:r>
          </a:p>
          <a:p>
            <a:pPr>
              <a:spcBef>
                <a:spcPts val="1800"/>
              </a:spcBef>
            </a:pPr>
            <a:r>
              <a:rPr lang="en-US" dirty="0"/>
              <a:t>High-Tech</a:t>
            </a:r>
          </a:p>
          <a:p>
            <a:pPr>
              <a:spcBef>
                <a:spcPts val="1800"/>
              </a:spcBef>
            </a:pPr>
            <a:r>
              <a:rPr lang="en-US" dirty="0"/>
              <a:t>Semiconductor</a:t>
            </a:r>
          </a:p>
          <a:p>
            <a:pPr>
              <a:spcBef>
                <a:spcPts val="1800"/>
              </a:spcBef>
            </a:pPr>
            <a:r>
              <a:rPr lang="en-US" dirty="0"/>
              <a:t>Transportation Infrastructure</a:t>
            </a:r>
          </a:p>
          <a:p>
            <a:pPr>
              <a:spcBef>
                <a:spcPts val="1800"/>
              </a:spcBef>
            </a:pPr>
            <a:r>
              <a:rPr lang="en-US" dirty="0"/>
              <a:t>Power Generation</a:t>
            </a:r>
          </a:p>
          <a:p>
            <a:pPr>
              <a:spcBef>
                <a:spcPts val="1800"/>
              </a:spcBef>
            </a:pPr>
            <a:r>
              <a:rPr lang="en-US" dirty="0"/>
              <a:t>Utility Buildings</a:t>
            </a:r>
          </a:p>
          <a:p>
            <a:pPr>
              <a:spcBef>
                <a:spcPts val="1800"/>
              </a:spcBef>
            </a:pPr>
            <a:r>
              <a:rPr lang="en-US" dirty="0"/>
              <a:t>Oil and Gas</a:t>
            </a:r>
          </a:p>
          <a:p>
            <a:pPr>
              <a:spcBef>
                <a:spcPts val="1800"/>
              </a:spcBef>
            </a:pPr>
            <a:r>
              <a:rPr lang="en-US" dirty="0"/>
              <a:t>Chemical Facilities</a:t>
            </a:r>
          </a:p>
          <a:p>
            <a:pPr>
              <a:spcBef>
                <a:spcPts val="1800"/>
              </a:spcBef>
            </a:pPr>
            <a:r>
              <a:rPr lang="en-US" dirty="0"/>
              <a:t>Industrial</a:t>
            </a:r>
          </a:p>
          <a:p>
            <a:pPr>
              <a:spcBef>
                <a:spcPts val="1800"/>
              </a:spcBef>
            </a:pPr>
            <a:r>
              <a:rPr lang="en-US" dirty="0"/>
              <a:t>Manufacturing</a:t>
            </a:r>
          </a:p>
        </p:txBody>
      </p:sp>
    </p:spTree>
    <p:extLst>
      <p:ext uri="{BB962C8B-B14F-4D97-AF65-F5344CB8AC3E}">
        <p14:creationId xmlns:p14="http://schemas.microsoft.com/office/powerpoint/2010/main" val="2056753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Manual Detection</a:t>
            </a:r>
          </a:p>
        </p:txBody>
      </p:sp>
      <p:sp>
        <p:nvSpPr>
          <p:cNvPr id="3" name="Content Placeholder 2"/>
          <p:cNvSpPr>
            <a:spLocks noGrp="1"/>
          </p:cNvSpPr>
          <p:nvPr>
            <p:ph idx="1"/>
          </p:nvPr>
        </p:nvSpPr>
        <p:spPr>
          <a:xfrm>
            <a:off x="457200" y="1600200"/>
            <a:ext cx="8229600" cy="2299677"/>
          </a:xfrm>
        </p:spPr>
        <p:txBody>
          <a:bodyPr>
            <a:normAutofit lnSpcReduction="10000"/>
          </a:bodyPr>
          <a:lstStyle/>
          <a:p>
            <a:r>
              <a:rPr lang="en-US" dirty="0"/>
              <a:t>When occupants of a building sense a fire they can initiate a fire alarm – or release a suppression system – at manually operated devices</a:t>
            </a:r>
          </a:p>
          <a:p>
            <a:r>
              <a:rPr lang="en-US" dirty="0"/>
              <a:t>Manual fire alarm box (Pull station)</a:t>
            </a:r>
          </a:p>
        </p:txBody>
      </p:sp>
      <p:pic>
        <p:nvPicPr>
          <p:cNvPr id="3074" name="Picture 2" descr="C:\Users\LKaiser\Documents\4 Technician Training\S1 Intro to Fire Protection\Images\Pull Station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7466" y="4023213"/>
            <a:ext cx="1566863" cy="210343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LKaiser\Documents\4 Technician Training\S1 Intro to Fire Protection\Images\Pull Station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1852" y="4143864"/>
            <a:ext cx="2828847" cy="1881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6232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pPr eaLnBrk="1" hangingPunct="1">
              <a:lnSpc>
                <a:spcPct val="70000"/>
              </a:lnSpc>
              <a:defRPr/>
            </a:pPr>
            <a:r>
              <a:rPr lang="en-US" dirty="0"/>
              <a:t>Detection Cross Zoning</a:t>
            </a:r>
            <a:endParaRPr lang="en-US" sz="4800" dirty="0"/>
          </a:p>
        </p:txBody>
      </p:sp>
      <p:sp>
        <p:nvSpPr>
          <p:cNvPr id="2" name="Content Placeholder 1"/>
          <p:cNvSpPr>
            <a:spLocks noGrp="1"/>
          </p:cNvSpPr>
          <p:nvPr>
            <p:ph idx="1"/>
          </p:nvPr>
        </p:nvSpPr>
        <p:spPr/>
        <p:txBody>
          <a:bodyPr/>
          <a:lstStyle/>
          <a:p>
            <a:r>
              <a:rPr lang="en-US" dirty="0"/>
              <a:t>Cross zone approaches</a:t>
            </a:r>
          </a:p>
          <a:p>
            <a:pPr lvl="1"/>
            <a:r>
              <a:rPr lang="en-US" dirty="0"/>
              <a:t>By zones</a:t>
            </a:r>
          </a:p>
          <a:p>
            <a:pPr lvl="1"/>
            <a:r>
              <a:rPr lang="en-US" dirty="0"/>
              <a:t>By detector types</a:t>
            </a:r>
          </a:p>
          <a:p>
            <a:r>
              <a:rPr lang="en-US" dirty="0"/>
              <a:t>Counting zone</a:t>
            </a:r>
          </a:p>
          <a:p>
            <a:pPr lvl="1"/>
            <a:r>
              <a:rPr lang="en-US" dirty="0"/>
              <a:t>Used by </a:t>
            </a:r>
            <a:br>
              <a:rPr lang="en-US" dirty="0"/>
            </a:br>
            <a:r>
              <a:rPr lang="en-US" dirty="0"/>
              <a:t>addressable</a:t>
            </a:r>
            <a:br>
              <a:rPr lang="en-US" dirty="0"/>
            </a:br>
            <a:r>
              <a:rPr lang="en-US" dirty="0"/>
              <a:t>panels</a:t>
            </a:r>
          </a:p>
          <a:p>
            <a:endParaRPr lang="en-US" dirty="0"/>
          </a:p>
        </p:txBody>
      </p:sp>
      <p:pic>
        <p:nvPicPr>
          <p:cNvPr id="145413" name="Picture 9" descr="C:\My Documents\My Pictures\ROOM1.gif"/>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4473575" y="3613150"/>
            <a:ext cx="4311650"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http://www.systemsensor.com/en-us/PublishingImages/2151_2251B_CEIL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557" y="755951"/>
            <a:ext cx="2265950" cy="22659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kidde-fenwal.com/Media/ProductImages/DS-PS_w-b-tri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2376" y="1703055"/>
            <a:ext cx="2751624" cy="183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6027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vert="horz" lIns="91440" tIns="45720" rIns="91440" bIns="45720" rtlCol="0" anchor="ctr">
            <a:normAutofit/>
          </a:bodyPr>
          <a:lstStyle/>
          <a:p>
            <a:r>
              <a:rPr lang="en-US" dirty="0"/>
              <a:t>Clean Agent System Sequence</a:t>
            </a:r>
          </a:p>
        </p:txBody>
      </p:sp>
      <p:sp>
        <p:nvSpPr>
          <p:cNvPr id="4" name="Content Placeholder 3"/>
          <p:cNvSpPr>
            <a:spLocks noGrp="1"/>
          </p:cNvSpPr>
          <p:nvPr>
            <p:ph idx="1"/>
          </p:nvPr>
        </p:nvSpPr>
        <p:spPr/>
        <p:txBody>
          <a:bodyPr/>
          <a:lstStyle/>
          <a:p>
            <a:r>
              <a:rPr lang="en-US" dirty="0"/>
              <a:t>Typical Arrangement – Counting zone</a:t>
            </a:r>
          </a:p>
        </p:txBody>
      </p:sp>
      <p:cxnSp>
        <p:nvCxnSpPr>
          <p:cNvPr id="44" name="Straight Connector 43"/>
          <p:cNvCxnSpPr/>
          <p:nvPr/>
        </p:nvCxnSpPr>
        <p:spPr bwMode="auto">
          <a:xfrm>
            <a:off x="4921250" y="2734482"/>
            <a:ext cx="3540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1207" name="Picture 15"/>
          <p:cNvPicPr>
            <a:picLocks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040960" y="2494770"/>
            <a:ext cx="7191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5" name="TextBox 44"/>
          <p:cNvSpPr txBox="1"/>
          <p:nvPr/>
        </p:nvSpPr>
        <p:spPr bwMode="auto">
          <a:xfrm>
            <a:off x="4977859" y="2708106"/>
            <a:ext cx="439672" cy="276999"/>
          </a:xfrm>
          <a:prstGeom prst="rect">
            <a:avLst/>
          </a:prstGeom>
          <a:noFill/>
        </p:spPr>
        <p:txBody>
          <a:bodyPr wrap="none">
            <a:spAutoFit/>
          </a:bodyPr>
          <a:lstStyle/>
          <a:p>
            <a:pPr algn="ctr">
              <a:defRPr/>
            </a:pP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SLC</a:t>
            </a:r>
          </a:p>
        </p:txBody>
      </p:sp>
      <p:sp>
        <p:nvSpPr>
          <p:cNvPr id="46" name="TextBox 45"/>
          <p:cNvSpPr txBox="1"/>
          <p:nvPr/>
        </p:nvSpPr>
        <p:spPr bwMode="auto">
          <a:xfrm>
            <a:off x="2529686" y="2818620"/>
            <a:ext cx="609590" cy="276999"/>
          </a:xfrm>
          <a:prstGeom prst="rect">
            <a:avLst/>
          </a:prstGeom>
          <a:noFill/>
        </p:spPr>
        <p:txBody>
          <a:bodyPr wrap="none">
            <a:spAutoFit/>
          </a:bodyPr>
          <a:lstStyle/>
          <a:p>
            <a:pPr algn="ctr">
              <a:defRPr/>
            </a:pP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NAC 1</a:t>
            </a:r>
          </a:p>
        </p:txBody>
      </p:sp>
      <p:pic>
        <p:nvPicPr>
          <p:cNvPr id="102414" name="Picture 5" descr="A:\MVC-008F.JPG"/>
          <p:cNvPicPr>
            <a:picLocks noChangeAspect="1" noChangeArrowheads="1"/>
          </p:cNvPicPr>
          <p:nvPr/>
        </p:nvPicPr>
        <p:blipFill>
          <a:blip r:embed="rId4">
            <a:extLst>
              <a:ext uri="{28A0092B-C50C-407E-A947-70E740481C1C}">
                <a14:useLocalDpi xmlns:a14="http://schemas.microsoft.com/office/drawing/2010/main" val="0"/>
              </a:ext>
            </a:extLst>
          </a:blip>
          <a:srcRect l="23047" t="7205" r="31857" b="6540"/>
          <a:stretch>
            <a:fillRect/>
          </a:stretch>
        </p:blipFill>
        <p:spPr bwMode="auto">
          <a:xfrm>
            <a:off x="5483225" y="2635263"/>
            <a:ext cx="390525"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p:cNvSpPr txBox="1"/>
          <p:nvPr/>
        </p:nvSpPr>
        <p:spPr bwMode="auto">
          <a:xfrm>
            <a:off x="5297488" y="2021695"/>
            <a:ext cx="762000" cy="646112"/>
          </a:xfrm>
          <a:prstGeom prst="rect">
            <a:avLst/>
          </a:prstGeom>
          <a:noFill/>
        </p:spPr>
        <p:txBody>
          <a:bodyPr wrap="none">
            <a:spAutoFit/>
          </a:bodyPr>
          <a:lstStyle/>
          <a:p>
            <a:pPr algn="ctr">
              <a:defRPr/>
            </a:pP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Manual </a:t>
            </a:r>
            <a:br>
              <a:rPr lang="en-US" sz="1200" b="1" dirty="0">
                <a:latin typeface="Open Sans Light" panose="020B0306030504020204" pitchFamily="34" charset="0"/>
                <a:ea typeface="Open Sans Light" panose="020B0306030504020204" pitchFamily="34" charset="0"/>
                <a:cs typeface="Open Sans Light" panose="020B0306030504020204" pitchFamily="34" charset="0"/>
              </a:rPr>
            </a:b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Release</a:t>
            </a:r>
          </a:p>
          <a:p>
            <a:pPr algn="ctr">
              <a:defRPr/>
            </a:pP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Station</a:t>
            </a:r>
          </a:p>
        </p:txBody>
      </p:sp>
      <p:pic>
        <p:nvPicPr>
          <p:cNvPr id="102416" name="Picture 1" descr="http://www.gemcom.com/images/Accessories/abor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1263" y="2523345"/>
            <a:ext cx="57308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p:cNvSpPr txBox="1"/>
          <p:nvPr/>
        </p:nvSpPr>
        <p:spPr bwMode="auto">
          <a:xfrm>
            <a:off x="6242018" y="2040745"/>
            <a:ext cx="630301" cy="461665"/>
          </a:xfrm>
          <a:prstGeom prst="rect">
            <a:avLst/>
          </a:prstGeom>
          <a:noFill/>
        </p:spPr>
        <p:txBody>
          <a:bodyPr wrap="none">
            <a:spAutoFit/>
          </a:bodyPr>
          <a:lstStyle/>
          <a:p>
            <a:pPr algn="ctr">
              <a:defRPr/>
            </a:pP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Abort</a:t>
            </a:r>
            <a:br>
              <a:rPr lang="en-US" sz="1200" b="1" dirty="0">
                <a:latin typeface="Open Sans Light" panose="020B0306030504020204" pitchFamily="34" charset="0"/>
                <a:ea typeface="Open Sans Light" panose="020B0306030504020204" pitchFamily="34" charset="0"/>
                <a:cs typeface="Open Sans Light" panose="020B0306030504020204" pitchFamily="34" charset="0"/>
              </a:rPr>
            </a:b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Switch</a:t>
            </a:r>
          </a:p>
        </p:txBody>
      </p:sp>
      <p:sp>
        <p:nvSpPr>
          <p:cNvPr id="51" name="TextBox 50"/>
          <p:cNvSpPr txBox="1"/>
          <p:nvPr/>
        </p:nvSpPr>
        <p:spPr bwMode="auto">
          <a:xfrm>
            <a:off x="7312598" y="2129645"/>
            <a:ext cx="1114425" cy="461962"/>
          </a:xfrm>
          <a:prstGeom prst="rect">
            <a:avLst/>
          </a:prstGeom>
          <a:noFill/>
        </p:spPr>
        <p:txBody>
          <a:bodyPr>
            <a:spAutoFit/>
          </a:bodyPr>
          <a:lstStyle/>
          <a:p>
            <a:pPr algn="ctr">
              <a:defRPr/>
            </a:pP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Smoke</a:t>
            </a:r>
            <a:br>
              <a:rPr lang="en-US" sz="1200" b="1" dirty="0">
                <a:latin typeface="Open Sans Light" panose="020B0306030504020204" pitchFamily="34" charset="0"/>
                <a:ea typeface="Open Sans Light" panose="020B0306030504020204" pitchFamily="34" charset="0"/>
                <a:cs typeface="Open Sans Light" panose="020B0306030504020204" pitchFamily="34" charset="0"/>
              </a:rPr>
            </a:b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Detectors</a:t>
            </a:r>
          </a:p>
        </p:txBody>
      </p:sp>
      <p:pic>
        <p:nvPicPr>
          <p:cNvPr id="102419" name="Picture 10" descr="http://tbn0.google.com/images?q=tbn:-UhszV5lDHHGkM:http://images.asia.ru/img/alibaba/img/product/11/87/91/11879127.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3050" y="3283757"/>
            <a:ext cx="862013"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Straight Connector 52"/>
          <p:cNvCxnSpPr/>
          <p:nvPr/>
        </p:nvCxnSpPr>
        <p:spPr bwMode="auto">
          <a:xfrm flipV="1">
            <a:off x="2267977" y="2779470"/>
            <a:ext cx="106045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bwMode="auto">
          <a:xfrm>
            <a:off x="2501906" y="3499657"/>
            <a:ext cx="609589" cy="276999"/>
          </a:xfrm>
          <a:prstGeom prst="rect">
            <a:avLst/>
          </a:prstGeom>
          <a:noFill/>
        </p:spPr>
        <p:txBody>
          <a:bodyPr wrap="none">
            <a:spAutoFit/>
          </a:bodyPr>
          <a:lstStyle/>
          <a:p>
            <a:pPr algn="ctr">
              <a:defRPr/>
            </a:pP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NAC 2</a:t>
            </a:r>
          </a:p>
        </p:txBody>
      </p:sp>
      <p:cxnSp>
        <p:nvCxnSpPr>
          <p:cNvPr id="55" name="Straight Connector 54"/>
          <p:cNvCxnSpPr/>
          <p:nvPr/>
        </p:nvCxnSpPr>
        <p:spPr bwMode="auto">
          <a:xfrm>
            <a:off x="2296561" y="3499657"/>
            <a:ext cx="10703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bwMode="auto">
          <a:xfrm>
            <a:off x="202640" y="2577994"/>
            <a:ext cx="1316598" cy="438582"/>
          </a:xfrm>
          <a:prstGeom prst="rect">
            <a:avLst/>
          </a:prstGeom>
          <a:noFill/>
        </p:spPr>
        <p:txBody>
          <a:bodyPr wrap="square">
            <a:spAutoFit/>
          </a:bodyPr>
          <a:lstStyle/>
          <a:p>
            <a:pPr algn="r">
              <a:defRPr/>
            </a:pPr>
            <a:r>
              <a:rPr lang="en-US" sz="1200" b="1" dirty="0">
                <a:solidFill>
                  <a:srgbClr val="C00000"/>
                </a:solidFill>
                <a:latin typeface="Open Sans Light" panose="020B0306030504020204" pitchFamily="34" charset="0"/>
                <a:ea typeface="Open Sans Light" panose="020B0306030504020204" pitchFamily="34" charset="0"/>
                <a:cs typeface="Open Sans Light" panose="020B0306030504020204" pitchFamily="34" charset="0"/>
              </a:rPr>
              <a:t>First</a:t>
            </a: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 Alarm</a:t>
            </a:r>
          </a:p>
          <a:p>
            <a:pPr algn="r">
              <a:defRPr/>
            </a:pPr>
            <a:r>
              <a:rPr lang="en-US" sz="1050" b="1" dirty="0">
                <a:latin typeface="Open Sans Light" panose="020B0306030504020204" pitchFamily="34" charset="0"/>
                <a:ea typeface="Open Sans Light" panose="020B0306030504020204" pitchFamily="34" charset="0"/>
                <a:cs typeface="Open Sans Light" panose="020B0306030504020204" pitchFamily="34" charset="0"/>
              </a:rPr>
              <a:t>(Building alarm)</a:t>
            </a:r>
          </a:p>
        </p:txBody>
      </p:sp>
      <p:sp>
        <p:nvSpPr>
          <p:cNvPr id="58" name="TextBox 57"/>
          <p:cNvSpPr txBox="1"/>
          <p:nvPr/>
        </p:nvSpPr>
        <p:spPr bwMode="auto">
          <a:xfrm>
            <a:off x="287338" y="3379007"/>
            <a:ext cx="1377950" cy="430213"/>
          </a:xfrm>
          <a:prstGeom prst="rect">
            <a:avLst/>
          </a:prstGeom>
          <a:noFill/>
        </p:spPr>
        <p:txBody>
          <a:bodyPr>
            <a:spAutoFit/>
          </a:bodyPr>
          <a:lstStyle/>
          <a:p>
            <a:pPr algn="ctr">
              <a:defRPr/>
            </a:pPr>
            <a:r>
              <a:rPr lang="en-US" sz="1200" b="1" dirty="0">
                <a:solidFill>
                  <a:srgbClr val="C00000"/>
                </a:solidFill>
                <a:latin typeface="Open Sans Light" panose="020B0306030504020204" pitchFamily="34" charset="0"/>
                <a:ea typeface="Open Sans Light" panose="020B0306030504020204" pitchFamily="34" charset="0"/>
                <a:cs typeface="Open Sans Light" panose="020B0306030504020204" pitchFamily="34" charset="0"/>
              </a:rPr>
              <a:t>Second</a:t>
            </a: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 Alarm      </a:t>
            </a:r>
            <a:r>
              <a:rPr lang="en-US" sz="1000" b="1" dirty="0">
                <a:latin typeface="Open Sans Light" panose="020B0306030504020204" pitchFamily="34" charset="0"/>
                <a:ea typeface="Open Sans Light" panose="020B0306030504020204" pitchFamily="34" charset="0"/>
                <a:cs typeface="Open Sans Light" panose="020B0306030504020204" pitchFamily="34" charset="0"/>
              </a:rPr>
              <a:t>(Pre-discharge)</a:t>
            </a:r>
          </a:p>
        </p:txBody>
      </p:sp>
      <p:pic>
        <p:nvPicPr>
          <p:cNvPr id="102425" name="Picture 5"/>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638346" y="4135451"/>
            <a:ext cx="631825" cy="62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59"/>
          <p:cNvSpPr txBox="1"/>
          <p:nvPr/>
        </p:nvSpPr>
        <p:spPr bwMode="auto">
          <a:xfrm>
            <a:off x="2513018" y="4102907"/>
            <a:ext cx="609589" cy="276999"/>
          </a:xfrm>
          <a:prstGeom prst="rect">
            <a:avLst/>
          </a:prstGeom>
          <a:noFill/>
        </p:spPr>
        <p:txBody>
          <a:bodyPr wrap="none">
            <a:spAutoFit/>
          </a:bodyPr>
          <a:lstStyle/>
          <a:p>
            <a:pPr algn="ctr">
              <a:defRPr/>
            </a:pP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NAC 3</a:t>
            </a:r>
          </a:p>
        </p:txBody>
      </p:sp>
      <p:cxnSp>
        <p:nvCxnSpPr>
          <p:cNvPr id="61" name="Straight Connector 60"/>
          <p:cNvCxnSpPr/>
          <p:nvPr/>
        </p:nvCxnSpPr>
        <p:spPr bwMode="auto">
          <a:xfrm>
            <a:off x="2386014" y="4117195"/>
            <a:ext cx="8911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bwMode="auto">
          <a:xfrm>
            <a:off x="193675" y="4241020"/>
            <a:ext cx="1465263" cy="276225"/>
          </a:xfrm>
          <a:prstGeom prst="rect">
            <a:avLst/>
          </a:prstGeom>
          <a:noFill/>
        </p:spPr>
        <p:txBody>
          <a:bodyPr>
            <a:spAutoFit/>
          </a:bodyPr>
          <a:lstStyle/>
          <a:p>
            <a:pPr algn="r">
              <a:defRPr/>
            </a:pPr>
            <a:r>
              <a:rPr lang="en-US" sz="1200" b="1" dirty="0">
                <a:solidFill>
                  <a:srgbClr val="C00000"/>
                </a:solidFill>
                <a:latin typeface="Open Sans Light" panose="020B0306030504020204" pitchFamily="34" charset="0"/>
                <a:ea typeface="Open Sans Light" panose="020B0306030504020204" pitchFamily="34" charset="0"/>
                <a:cs typeface="Open Sans Light" panose="020B0306030504020204" pitchFamily="34" charset="0"/>
              </a:rPr>
              <a:t>Discharge</a:t>
            </a: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 Alarm</a:t>
            </a:r>
          </a:p>
        </p:txBody>
      </p:sp>
      <p:grpSp>
        <p:nvGrpSpPr>
          <p:cNvPr id="2" name="Group 54"/>
          <p:cNvGrpSpPr>
            <a:grpSpLocks/>
          </p:cNvGrpSpPr>
          <p:nvPr/>
        </p:nvGrpSpPr>
        <p:grpSpPr bwMode="auto">
          <a:xfrm>
            <a:off x="4134645" y="4167996"/>
            <a:ext cx="1839117" cy="1554161"/>
            <a:chOff x="4134744" y="4701545"/>
            <a:chExt cx="1839392" cy="1554569"/>
          </a:xfrm>
        </p:grpSpPr>
        <p:cxnSp>
          <p:nvCxnSpPr>
            <p:cNvPr id="78" name="Straight Connector 77"/>
            <p:cNvCxnSpPr/>
            <p:nvPr/>
          </p:nvCxnSpPr>
          <p:spPr bwMode="auto">
            <a:xfrm>
              <a:off x="4134744" y="5379584"/>
              <a:ext cx="18393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4135536" y="4701545"/>
              <a:ext cx="0" cy="15545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TextBox 73"/>
          <p:cNvSpPr txBox="1"/>
          <p:nvPr/>
        </p:nvSpPr>
        <p:spPr bwMode="auto">
          <a:xfrm>
            <a:off x="4365625" y="4536295"/>
            <a:ext cx="1327150" cy="276225"/>
          </a:xfrm>
          <a:prstGeom prst="rect">
            <a:avLst/>
          </a:prstGeom>
          <a:noFill/>
        </p:spPr>
        <p:txBody>
          <a:bodyPr>
            <a:spAutoFit/>
          </a:bodyPr>
          <a:lstStyle/>
          <a:p>
            <a:pPr algn="ctr">
              <a:defRPr/>
            </a:pP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Relay Outputs</a:t>
            </a:r>
          </a:p>
        </p:txBody>
      </p:sp>
      <p:pic>
        <p:nvPicPr>
          <p:cNvPr id="102431" name="Picture 11">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907882" y="4561474"/>
            <a:ext cx="895350" cy="84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Box 75"/>
          <p:cNvSpPr txBox="1"/>
          <p:nvPr/>
        </p:nvSpPr>
        <p:spPr bwMode="auto">
          <a:xfrm>
            <a:off x="5527539" y="5450796"/>
            <a:ext cx="1768475" cy="461665"/>
          </a:xfrm>
          <a:prstGeom prst="rect">
            <a:avLst/>
          </a:prstGeom>
          <a:noFill/>
        </p:spPr>
        <p:txBody>
          <a:bodyPr>
            <a:spAutoFit/>
          </a:bodyPr>
          <a:lstStyle/>
          <a:p>
            <a:pPr algn="ctr">
              <a:defRPr/>
            </a:pP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Power, HVAC, and Damper Shutdowns</a:t>
            </a:r>
          </a:p>
        </p:txBody>
      </p:sp>
      <p:grpSp>
        <p:nvGrpSpPr>
          <p:cNvPr id="3" name="Group 61"/>
          <p:cNvGrpSpPr>
            <a:grpSpLocks/>
          </p:cNvGrpSpPr>
          <p:nvPr/>
        </p:nvGrpSpPr>
        <p:grpSpPr bwMode="auto">
          <a:xfrm>
            <a:off x="7315200" y="3167870"/>
            <a:ext cx="1260475" cy="2300287"/>
            <a:chOff x="7314628" y="3358055"/>
            <a:chExt cx="1261818" cy="2299181"/>
          </a:xfrm>
        </p:grpSpPr>
        <p:pic>
          <p:nvPicPr>
            <p:cNvPr id="51248" name="Picture 7" descr="http://www.ko-am.co.kr/images/sub/products/body/p01/p_14.gif"/>
            <p:cNvPicPr>
              <a:picLocks noChangeAspect="1" noChangeArrowheads="1"/>
            </p:cNvPicPr>
            <p:nvPr/>
          </p:nvPicPr>
          <p:blipFill>
            <a:blip r:embed="rId11">
              <a:extLst>
                <a:ext uri="{28A0092B-C50C-407E-A947-70E740481C1C}">
                  <a14:useLocalDpi xmlns:a14="http://schemas.microsoft.com/office/drawing/2010/main" val="0"/>
                </a:ext>
              </a:extLst>
            </a:blip>
            <a:srcRect l="15257" r="39832"/>
            <a:stretch>
              <a:fillRect/>
            </a:stretch>
          </p:blipFill>
          <p:spPr bwMode="auto">
            <a:xfrm>
              <a:off x="7314628" y="3929725"/>
              <a:ext cx="837001" cy="172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Bent Arrow 51"/>
            <p:cNvSpPr/>
            <p:nvPr/>
          </p:nvSpPr>
          <p:spPr>
            <a:xfrm>
              <a:off x="7678553" y="3437392"/>
              <a:ext cx="882001" cy="566465"/>
            </a:xfrm>
            <a:prstGeom prst="bentArrow">
              <a:avLst>
                <a:gd name="adj1" fmla="val 12879"/>
                <a:gd name="adj2" fmla="val 12879"/>
                <a:gd name="adj3" fmla="val 18939"/>
                <a:gd name="adj4" fmla="val 43750"/>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9" name="Rectangle 58"/>
            <p:cNvSpPr/>
            <p:nvPr/>
          </p:nvSpPr>
          <p:spPr>
            <a:xfrm>
              <a:off x="8403225" y="3358055"/>
              <a:ext cx="173221" cy="299893"/>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Trapezoid 56"/>
            <p:cNvSpPr/>
            <p:nvPr/>
          </p:nvSpPr>
          <p:spPr>
            <a:xfrm>
              <a:off x="8277678" y="3483407"/>
              <a:ext cx="125547" cy="158674"/>
            </a:xfrm>
            <a:prstGeom prst="trapezoid">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cxnSp>
        <p:nvCxnSpPr>
          <p:cNvPr id="66" name="Straight Connector 65"/>
          <p:cNvCxnSpPr/>
          <p:nvPr/>
        </p:nvCxnSpPr>
        <p:spPr bwMode="auto">
          <a:xfrm>
            <a:off x="4854575" y="3879070"/>
            <a:ext cx="274320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bwMode="auto">
          <a:xfrm>
            <a:off x="4964113" y="3904470"/>
            <a:ext cx="914400" cy="461962"/>
          </a:xfrm>
          <a:prstGeom prst="rect">
            <a:avLst/>
          </a:prstGeom>
          <a:noFill/>
        </p:spPr>
        <p:txBody>
          <a:bodyPr>
            <a:spAutoFit/>
          </a:bodyPr>
          <a:lstStyle/>
          <a:p>
            <a:pPr algn="ctr">
              <a:defRPr/>
            </a:pP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Releasing Circuit</a:t>
            </a:r>
          </a:p>
        </p:txBody>
      </p:sp>
      <p:pic>
        <p:nvPicPr>
          <p:cNvPr id="102438" name="Picture 9" descr="http://www.fire-professionals.com/showcase_images/Img.php?fn=maint-s170507_54259.jpg"/>
          <p:cNvPicPr>
            <a:picLocks noChangeAspect="1" noChangeArrowheads="1"/>
          </p:cNvPicPr>
          <p:nvPr/>
        </p:nvPicPr>
        <p:blipFill>
          <a:blip r:embed="rId12" cstate="print">
            <a:extLst>
              <a:ext uri="{28A0092B-C50C-407E-A947-70E740481C1C}">
                <a14:useLocalDpi xmlns:a14="http://schemas.microsoft.com/office/drawing/2010/main" val="0"/>
              </a:ext>
            </a:extLst>
          </a:blip>
          <a:srcRect l="17352" r="24237"/>
          <a:stretch>
            <a:fillRect/>
          </a:stretch>
        </p:blipFill>
        <p:spPr bwMode="auto">
          <a:xfrm>
            <a:off x="5937250" y="3779057"/>
            <a:ext cx="579438"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TextBox 71"/>
          <p:cNvSpPr txBox="1"/>
          <p:nvPr/>
        </p:nvSpPr>
        <p:spPr bwMode="auto">
          <a:xfrm>
            <a:off x="5552287" y="3455207"/>
            <a:ext cx="1443024" cy="276999"/>
          </a:xfrm>
          <a:prstGeom prst="rect">
            <a:avLst/>
          </a:prstGeom>
          <a:noFill/>
        </p:spPr>
        <p:txBody>
          <a:bodyPr wrap="none">
            <a:spAutoFit/>
          </a:bodyPr>
          <a:lstStyle/>
          <a:p>
            <a:pPr algn="ctr">
              <a:defRPr/>
            </a:pP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Disconnect Switch</a:t>
            </a:r>
          </a:p>
        </p:txBody>
      </p:sp>
      <p:pic>
        <p:nvPicPr>
          <p:cNvPr id="102446" name="Picture 46" descr="C:\Documents and Settings\pnelson\local settings\temporary Internet Files\Content.IE5\A3IEQ2HB\MC900441729[1].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18641" y="4567192"/>
            <a:ext cx="1230312"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Isosceles Triangle 63"/>
          <p:cNvSpPr/>
          <p:nvPr/>
        </p:nvSpPr>
        <p:spPr>
          <a:xfrm>
            <a:off x="7802343" y="3420282"/>
            <a:ext cx="1087438" cy="1971675"/>
          </a:xfrm>
          <a:prstGeom prst="triangl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7" name="Picture 4">
            <a:hlinkClick r:id="rId14"/>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778" b="97333" l="4500" r="96500">
                        <a14:foregroundMark x1="46500" y1="20000" x2="53000" y2="20000"/>
                        <a14:foregroundMark x1="62000" y1="23111" x2="77500" y2="25778"/>
                        <a14:foregroundMark x1="80000" y1="24000" x2="41500" y2="12000"/>
                        <a14:foregroundMark x1="34500" y1="8000" x2="50000" y2="6667"/>
                        <a14:foregroundMark x1="87000" y1="17333" x2="85500" y2="33333"/>
                        <a14:foregroundMark x1="93000" y1="11556" x2="93000" y2="40444"/>
                      </a14:backgroundRemoval>
                    </a14:imgEffect>
                  </a14:imgLayer>
                </a14:imgProps>
              </a:ext>
              <a:ext uri="{28A0092B-C50C-407E-A947-70E740481C1C}">
                <a14:useLocalDpi xmlns:a14="http://schemas.microsoft.com/office/drawing/2010/main" val="0"/>
              </a:ext>
            </a:extLst>
          </a:blip>
          <a:stretch>
            <a:fillRect/>
          </a:stretch>
        </p:blipFill>
        <p:spPr bwMode="auto">
          <a:xfrm>
            <a:off x="1679024" y="2433693"/>
            <a:ext cx="617537" cy="694729"/>
          </a:xfrm>
          <a:prstGeom prst="rect">
            <a:avLst/>
          </a:prstGeom>
          <a:ln>
            <a:noFill/>
          </a:ln>
          <a:effectLst/>
        </p:spPr>
      </p:pic>
      <p:pic>
        <p:nvPicPr>
          <p:cNvPr id="68" name="Picture 13" descr="New Image.PNG"/>
          <p:cNvPicPr>
            <a:picLocks noChangeAspect="1"/>
          </p:cNvPicPr>
          <p:nvPr/>
        </p:nvPicPr>
        <p:blipFill>
          <a:blip r:embed="rId17">
            <a:extLst>
              <a:ext uri="{28A0092B-C50C-407E-A947-70E740481C1C}">
                <a14:useLocalDpi xmlns:a14="http://schemas.microsoft.com/office/drawing/2010/main" val="0"/>
              </a:ext>
            </a:extLst>
          </a:blip>
          <a:srcRect r="5647" b="6885"/>
          <a:stretch>
            <a:fillRect/>
          </a:stretch>
        </p:blipFill>
        <p:spPr bwMode="auto">
          <a:xfrm rot="-509357">
            <a:off x="1543283" y="2396261"/>
            <a:ext cx="95408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13" descr="New Image.PNG"/>
          <p:cNvPicPr>
            <a:picLocks noChangeAspect="1"/>
          </p:cNvPicPr>
          <p:nvPr/>
        </p:nvPicPr>
        <p:blipFill>
          <a:blip r:embed="rId18">
            <a:extLst>
              <a:ext uri="{28A0092B-C50C-407E-A947-70E740481C1C}">
                <a14:useLocalDpi xmlns:a14="http://schemas.microsoft.com/office/drawing/2010/main" val="0"/>
              </a:ext>
            </a:extLst>
          </a:blip>
          <a:srcRect r="5647" b="6885"/>
          <a:stretch>
            <a:fillRect/>
          </a:stretch>
        </p:blipFill>
        <p:spPr bwMode="auto">
          <a:xfrm rot="-509357">
            <a:off x="1491506" y="3333026"/>
            <a:ext cx="1000125"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13" descr="New Image.PNG"/>
          <p:cNvPicPr>
            <a:picLocks noChangeAspect="1"/>
          </p:cNvPicPr>
          <p:nvPr/>
        </p:nvPicPr>
        <p:blipFill>
          <a:blip r:embed="rId18">
            <a:extLst>
              <a:ext uri="{28A0092B-C50C-407E-A947-70E740481C1C}">
                <a14:useLocalDpi xmlns:a14="http://schemas.microsoft.com/office/drawing/2010/main" val="0"/>
              </a:ext>
            </a:extLst>
          </a:blip>
          <a:srcRect r="5647" b="6885"/>
          <a:stretch>
            <a:fillRect/>
          </a:stretch>
        </p:blipFill>
        <p:spPr bwMode="auto">
          <a:xfrm rot="-509357">
            <a:off x="1480091" y="4130777"/>
            <a:ext cx="100012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271622" y="2740709"/>
            <a:ext cx="686890" cy="636393"/>
          </a:xfrm>
          <a:prstGeom prst="rect">
            <a:avLst/>
          </a:prstGeom>
        </p:spPr>
      </p:pic>
      <p:cxnSp>
        <p:nvCxnSpPr>
          <p:cNvPr id="12" name="Elbow Connector 11"/>
          <p:cNvCxnSpPr/>
          <p:nvPr/>
        </p:nvCxnSpPr>
        <p:spPr>
          <a:xfrm flipV="1">
            <a:off x="2235249" y="4115607"/>
            <a:ext cx="152125" cy="334185"/>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5" name="Picture 15"/>
          <p:cNvPicPr>
            <a:picLocks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936906" y="2501120"/>
            <a:ext cx="7191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23" name="Straight Connector 22"/>
          <p:cNvCxnSpPr>
            <a:stCxn id="27" idx="1"/>
          </p:cNvCxnSpPr>
          <p:nvPr/>
        </p:nvCxnSpPr>
        <p:spPr>
          <a:xfrm flipH="1" flipV="1">
            <a:off x="4135437" y="5207807"/>
            <a:ext cx="1162151" cy="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4135437" y="5722157"/>
            <a:ext cx="4365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20" cstate="print">
            <a:extLst>
              <a:ext uri="{BEBA8EAE-BF5A-486C-A8C5-ECC9F3942E4B}">
                <a14:imgProps xmlns:a14="http://schemas.microsoft.com/office/drawing/2010/main">
                  <a14:imgLayer r:embed="rId21">
                    <a14:imgEffect>
                      <a14:backgroundRemoval t="2394" b="97171" l="3049" r="95732"/>
                    </a14:imgEffect>
                  </a14:imgLayer>
                </a14:imgProps>
              </a:ext>
              <a:ext uri="{28A0092B-C50C-407E-A947-70E740481C1C}">
                <a14:useLocalDpi xmlns:a14="http://schemas.microsoft.com/office/drawing/2010/main" val="0"/>
              </a:ext>
            </a:extLst>
          </a:blip>
          <a:stretch>
            <a:fillRect/>
          </a:stretch>
        </p:blipFill>
        <p:spPr>
          <a:xfrm>
            <a:off x="5297588" y="4934738"/>
            <a:ext cx="585574" cy="546893"/>
          </a:xfrm>
          <a:prstGeom prst="rect">
            <a:avLst/>
          </a:prstGeom>
        </p:spPr>
      </p:pic>
      <p:grpSp>
        <p:nvGrpSpPr>
          <p:cNvPr id="28" name="Group 27"/>
          <p:cNvGrpSpPr/>
          <p:nvPr/>
        </p:nvGrpSpPr>
        <p:grpSpPr>
          <a:xfrm>
            <a:off x="4304297" y="5473713"/>
            <a:ext cx="1248140" cy="546894"/>
            <a:chOff x="4542422" y="5663406"/>
            <a:chExt cx="1248140" cy="546894"/>
          </a:xfrm>
        </p:grpSpPr>
        <p:pic>
          <p:nvPicPr>
            <p:cNvPr id="82" name="Picture 8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957377" y="5663406"/>
              <a:ext cx="414955" cy="546893"/>
            </a:xfrm>
            <a:prstGeom prst="rect">
              <a:avLst/>
            </a:prstGeom>
          </p:spPr>
        </p:pic>
        <p:pic>
          <p:nvPicPr>
            <p:cNvPr id="83" name="Picture 8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542422" y="5663407"/>
              <a:ext cx="414955" cy="546893"/>
            </a:xfrm>
            <a:prstGeom prst="rect">
              <a:avLst/>
            </a:prstGeom>
          </p:spPr>
        </p:pic>
        <p:pic>
          <p:nvPicPr>
            <p:cNvPr id="84" name="Picture 8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375607" y="5663406"/>
              <a:ext cx="414955" cy="546893"/>
            </a:xfrm>
            <a:prstGeom prst="rect">
              <a:avLst/>
            </a:prstGeom>
          </p:spPr>
        </p:pic>
      </p:grpSp>
      <p:sp>
        <p:nvSpPr>
          <p:cNvPr id="30" name="Oval 29"/>
          <p:cNvSpPr/>
          <p:nvPr/>
        </p:nvSpPr>
        <p:spPr>
          <a:xfrm flipH="1">
            <a:off x="3636884" y="2829967"/>
            <a:ext cx="45719" cy="4571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p:cNvSpPr/>
          <p:nvPr/>
        </p:nvSpPr>
        <p:spPr>
          <a:xfrm flipH="1">
            <a:off x="3636883" y="2881982"/>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p:cNvSpPr/>
          <p:nvPr/>
        </p:nvSpPr>
        <p:spPr>
          <a:xfrm flipH="1">
            <a:off x="3639026" y="2934826"/>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6997581" y="2740709"/>
            <a:ext cx="763544" cy="763544"/>
          </a:xfrm>
          <a:prstGeom prst="rect">
            <a:avLst/>
          </a:prstGeom>
        </p:spPr>
      </p:pic>
      <p:pic>
        <p:nvPicPr>
          <p:cNvPr id="81" name="Picture 8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7714522" y="2707578"/>
            <a:ext cx="763544" cy="763544"/>
          </a:xfrm>
          <a:prstGeom prst="rect">
            <a:avLst/>
          </a:prstGeom>
        </p:spPr>
      </p:pic>
      <p:sp>
        <p:nvSpPr>
          <p:cNvPr id="29" name="Freeform 28"/>
          <p:cNvSpPr/>
          <p:nvPr/>
        </p:nvSpPr>
        <p:spPr>
          <a:xfrm>
            <a:off x="3730228" y="2713434"/>
            <a:ext cx="619125" cy="95250"/>
          </a:xfrm>
          <a:custGeom>
            <a:avLst/>
            <a:gdLst>
              <a:gd name="connsiteX0" fmla="*/ 0 w 619125"/>
              <a:gd name="connsiteY0" fmla="*/ 0 h 95250"/>
              <a:gd name="connsiteX1" fmla="*/ 0 w 619125"/>
              <a:gd name="connsiteY1" fmla="*/ 50007 h 95250"/>
              <a:gd name="connsiteX2" fmla="*/ 616744 w 619125"/>
              <a:gd name="connsiteY2" fmla="*/ 95250 h 95250"/>
              <a:gd name="connsiteX3" fmla="*/ 619125 w 619125"/>
              <a:gd name="connsiteY3" fmla="*/ 47625 h 95250"/>
              <a:gd name="connsiteX4" fmla="*/ 0 w 619125"/>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5" h="95250">
                <a:moveTo>
                  <a:pt x="0" y="0"/>
                </a:moveTo>
                <a:lnTo>
                  <a:pt x="0" y="50007"/>
                </a:lnTo>
                <a:lnTo>
                  <a:pt x="616744" y="95250"/>
                </a:lnTo>
                <a:lnTo>
                  <a:pt x="619125" y="47625"/>
                </a:lnTo>
                <a:lnTo>
                  <a:pt x="0" y="0"/>
                </a:lnTo>
                <a:close/>
              </a:path>
            </a:pathLst>
          </a:custGeom>
          <a:solidFill>
            <a:schemeClr val="accent6">
              <a:alpha val="4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4">
            <a:extLst>
              <a:ext uri="{BEBA8EAE-BF5A-486C-A8C5-ECC9F3942E4B}">
                <a14:imgProps xmlns:a14="http://schemas.microsoft.com/office/drawing/2010/main">
                  <a14:imgLayer r:embed="rId25">
                    <a14:imgEffect>
                      <a14:backgroundRemoval t="2236" b="98577" l="3245" r="99115">
                        <a14:foregroundMark x1="59882" y1="92276" x2="84071" y2="91667"/>
                        <a14:foregroundMark x1="84071" y1="91667" x2="89086" y2="90041"/>
                      </a14:backgroundRemoval>
                    </a14:imgEffect>
                  </a14:imgLayer>
                </a14:imgProps>
              </a:ext>
            </a:extLst>
          </a:blip>
          <a:stretch>
            <a:fillRect/>
          </a:stretch>
        </p:blipFill>
        <p:spPr>
          <a:xfrm>
            <a:off x="3204124" y="1972423"/>
            <a:ext cx="1806271" cy="2621491"/>
          </a:xfrm>
          <a:prstGeom prst="rect">
            <a:avLst/>
          </a:prstGeom>
        </p:spPr>
      </p:pic>
    </p:spTree>
    <p:extLst>
      <p:ext uri="{BB962C8B-B14F-4D97-AF65-F5344CB8AC3E}">
        <p14:creationId xmlns:p14="http://schemas.microsoft.com/office/powerpoint/2010/main" val="4168574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dissolve">
                                      <p:cBhvr>
                                        <p:cTn id="7" dur="500"/>
                                        <p:tgtEl>
                                          <p:spTgt spid="69"/>
                                        </p:tgtEl>
                                      </p:cBhvr>
                                    </p:animEffect>
                                  </p:childTnLst>
                                </p:cTn>
                              </p:par>
                              <p:par>
                                <p:cTn id="8" presetID="9" presetClass="entr" presetSubtype="0"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dissolve">
                                      <p:cBhvr>
                                        <p:cTn id="10" dur="500"/>
                                        <p:tgtEl>
                                          <p:spTgt spid="66"/>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par>
                          <p:cTn id="14" fill="hold" nodeType="afterGroup">
                            <p:stCondLst>
                              <p:cond delay="500"/>
                            </p:stCondLst>
                            <p:childTnLst>
                              <p:par>
                                <p:cTn id="15" presetID="9" presetClass="entr" presetSubtype="0" fill="hold" nodeType="afterEffect">
                                  <p:stCondLst>
                                    <p:cond delay="0"/>
                                  </p:stCondLst>
                                  <p:childTnLst>
                                    <p:set>
                                      <p:cBhvr>
                                        <p:cTn id="16" dur="1" fill="hold">
                                          <p:stCondLst>
                                            <p:cond delay="0"/>
                                          </p:stCondLst>
                                        </p:cTn>
                                        <p:tgtEl>
                                          <p:spTgt spid="102414"/>
                                        </p:tgtEl>
                                        <p:attrNameLst>
                                          <p:attrName>style.visibility</p:attrName>
                                        </p:attrNameLst>
                                      </p:cBhvr>
                                      <p:to>
                                        <p:strVal val="visible"/>
                                      </p:to>
                                    </p:set>
                                    <p:animEffect transition="in" filter="dissolve">
                                      <p:cBhvr>
                                        <p:cTn id="17" dur="500"/>
                                        <p:tgtEl>
                                          <p:spTgt spid="10241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dissolve">
                                      <p:cBhvr>
                                        <p:cTn id="20" dur="500"/>
                                        <p:tgtEl>
                                          <p:spTgt spid="48"/>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dissolve">
                                      <p:cBhvr>
                                        <p:cTn id="23" dur="500"/>
                                        <p:tgtEl>
                                          <p:spTgt spid="72"/>
                                        </p:tgtEl>
                                      </p:cBhvr>
                                    </p:animEffect>
                                  </p:childTnLst>
                                </p:cTn>
                              </p:par>
                            </p:childTnLst>
                          </p:cTn>
                        </p:par>
                        <p:par>
                          <p:cTn id="24" fill="hold" nodeType="afterGroup">
                            <p:stCondLst>
                              <p:cond delay="1000"/>
                            </p:stCondLst>
                            <p:childTnLst>
                              <p:par>
                                <p:cTn id="25" presetID="9" presetClass="entr" presetSubtype="0" fill="hold" nodeType="afterEffect">
                                  <p:stCondLst>
                                    <p:cond delay="0"/>
                                  </p:stCondLst>
                                  <p:childTnLst>
                                    <p:set>
                                      <p:cBhvr>
                                        <p:cTn id="26" dur="1" fill="hold">
                                          <p:stCondLst>
                                            <p:cond delay="0"/>
                                          </p:stCondLst>
                                        </p:cTn>
                                        <p:tgtEl>
                                          <p:spTgt spid="102438"/>
                                        </p:tgtEl>
                                        <p:attrNameLst>
                                          <p:attrName>style.visibility</p:attrName>
                                        </p:attrNameLst>
                                      </p:cBhvr>
                                      <p:to>
                                        <p:strVal val="visible"/>
                                      </p:to>
                                    </p:set>
                                    <p:animEffect transition="in" filter="dissolve">
                                      <p:cBhvr>
                                        <p:cTn id="27" dur="500"/>
                                        <p:tgtEl>
                                          <p:spTgt spid="1024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500"/>
                                        <p:tgtEl>
                                          <p:spTgt spid="81"/>
                                        </p:tgtEl>
                                      </p:cBhvr>
                                    </p:animEffec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87"/>
                                        </p:tgtEl>
                                        <p:attrNameLst>
                                          <p:attrName>style.visibility</p:attrName>
                                        </p:attrNameLst>
                                      </p:cBhvr>
                                      <p:to>
                                        <p:strVal val="visible"/>
                                      </p:to>
                                    </p:set>
                                  </p:childTnLst>
                                </p:cTn>
                              </p:par>
                            </p:childTnLst>
                          </p:cTn>
                        </p:par>
                        <p:par>
                          <p:cTn id="36" fill="hold">
                            <p:stCondLst>
                              <p:cond delay="500"/>
                            </p:stCondLst>
                            <p:childTnLst>
                              <p:par>
                                <p:cTn id="37" presetID="23" presetClass="entr" presetSubtype="16" fill="hold" nodeType="afterEffect">
                                  <p:stCondLst>
                                    <p:cond delay="0"/>
                                  </p:stCondLst>
                                  <p:childTnLst>
                                    <p:set>
                                      <p:cBhvr>
                                        <p:cTn id="38" dur="1" fill="hold">
                                          <p:stCondLst>
                                            <p:cond delay="0"/>
                                          </p:stCondLst>
                                        </p:cTn>
                                        <p:tgtEl>
                                          <p:spTgt spid="68"/>
                                        </p:tgtEl>
                                        <p:attrNameLst>
                                          <p:attrName>style.visibility</p:attrName>
                                        </p:attrNameLst>
                                      </p:cBhvr>
                                      <p:to>
                                        <p:strVal val="visible"/>
                                      </p:to>
                                    </p:set>
                                    <p:anim calcmode="lin" valueType="num">
                                      <p:cBhvr>
                                        <p:cTn id="39" dur="500" fill="hold"/>
                                        <p:tgtEl>
                                          <p:spTgt spid="68"/>
                                        </p:tgtEl>
                                        <p:attrNameLst>
                                          <p:attrName>ppt_w</p:attrName>
                                        </p:attrNameLst>
                                      </p:cBhvr>
                                      <p:tavLst>
                                        <p:tav tm="0">
                                          <p:val>
                                            <p:fltVal val="0"/>
                                          </p:val>
                                        </p:tav>
                                        <p:tav tm="100000">
                                          <p:val>
                                            <p:strVal val="#ppt_w"/>
                                          </p:val>
                                        </p:tav>
                                      </p:tavLst>
                                    </p:anim>
                                    <p:anim calcmode="lin" valueType="num">
                                      <p:cBhvr>
                                        <p:cTn id="40" dur="500" fill="hold"/>
                                        <p:tgtEl>
                                          <p:spTgt spid="68"/>
                                        </p:tgtEl>
                                        <p:attrNameLst>
                                          <p:attrName>ppt_h</p:attrName>
                                        </p:attrNameLst>
                                      </p:cBhvr>
                                      <p:tavLst>
                                        <p:tav tm="0">
                                          <p:val>
                                            <p:fltVal val="0"/>
                                          </p:val>
                                        </p:tav>
                                        <p:tav tm="100000">
                                          <p:val>
                                            <p:strVal val="#ppt_h"/>
                                          </p:val>
                                        </p:tav>
                                      </p:tavLst>
                                    </p:anim>
                                  </p:childTnLst>
                                </p:cTn>
                              </p:par>
                            </p:childTnLst>
                          </p:cTn>
                        </p:par>
                        <p:par>
                          <p:cTn id="41" fill="hold">
                            <p:stCondLst>
                              <p:cond delay="1000"/>
                            </p:stCondLst>
                            <p:childTnLst>
                              <p:par>
                                <p:cTn id="42" presetID="11" presetClass="exit" presetSubtype="0" fill="hold" nodeType="afterEffect">
                                  <p:stCondLst>
                                    <p:cond delay="0"/>
                                  </p:stCondLst>
                                  <p:childTnLst>
                                    <p:anim calcmode="discrete" valueType="str">
                                      <p:cBhvr>
                                        <p:cTn id="43" dur="1000"/>
                                        <p:tgtEl>
                                          <p:spTgt spid="68"/>
                                        </p:tgtEl>
                                        <p:attrNameLst>
                                          <p:attrName>style.visibility</p:attrName>
                                        </p:attrNameLst>
                                      </p:cBhvr>
                                      <p:tavLst>
                                        <p:tav tm="0">
                                          <p:val>
                                            <p:strVal val="hidden"/>
                                          </p:val>
                                        </p:tav>
                                        <p:tav tm="50000">
                                          <p:val>
                                            <p:strVal val="visible"/>
                                          </p:val>
                                        </p:tav>
                                      </p:tavLst>
                                    </p:anim>
                                    <p:set>
                                      <p:cBhvr>
                                        <p:cTn id="44" dur="1" fill="hold">
                                          <p:stCondLst>
                                            <p:cond delay="999"/>
                                          </p:stCondLst>
                                        </p:cTn>
                                        <p:tgtEl>
                                          <p:spTgt spid="68"/>
                                        </p:tgtEl>
                                        <p:attrNameLst>
                                          <p:attrName>style.visibility</p:attrName>
                                        </p:attrNameLst>
                                      </p:cBhvr>
                                      <p:to>
                                        <p:strVal val="hidden"/>
                                      </p:to>
                                    </p:set>
                                  </p:childTnLst>
                                </p:cTn>
                              </p:par>
                            </p:childTnLst>
                          </p:cTn>
                        </p:par>
                        <p:par>
                          <p:cTn id="45" fill="hold">
                            <p:stCondLst>
                              <p:cond delay="2000"/>
                            </p:stCondLst>
                            <p:childTnLst>
                              <p:par>
                                <p:cTn id="46" presetID="23" presetClass="entr" presetSubtype="16" fill="hold" nodeType="afterEffect">
                                  <p:stCondLst>
                                    <p:cond delay="0"/>
                                  </p:stCondLst>
                                  <p:childTnLst>
                                    <p:set>
                                      <p:cBhvr>
                                        <p:cTn id="47" dur="1" fill="hold">
                                          <p:stCondLst>
                                            <p:cond delay="0"/>
                                          </p:stCondLst>
                                        </p:cTn>
                                        <p:tgtEl>
                                          <p:spTgt spid="68"/>
                                        </p:tgtEl>
                                        <p:attrNameLst>
                                          <p:attrName>style.visibility</p:attrName>
                                        </p:attrNameLst>
                                      </p:cBhvr>
                                      <p:to>
                                        <p:strVal val="visible"/>
                                      </p:to>
                                    </p:set>
                                    <p:anim calcmode="lin" valueType="num">
                                      <p:cBhvr>
                                        <p:cTn id="48" dur="500" fill="hold"/>
                                        <p:tgtEl>
                                          <p:spTgt spid="68"/>
                                        </p:tgtEl>
                                        <p:attrNameLst>
                                          <p:attrName>ppt_w</p:attrName>
                                        </p:attrNameLst>
                                      </p:cBhvr>
                                      <p:tavLst>
                                        <p:tav tm="0">
                                          <p:val>
                                            <p:fltVal val="0"/>
                                          </p:val>
                                        </p:tav>
                                        <p:tav tm="100000">
                                          <p:val>
                                            <p:strVal val="#ppt_w"/>
                                          </p:val>
                                        </p:tav>
                                      </p:tavLst>
                                    </p:anim>
                                    <p:anim calcmode="lin" valueType="num">
                                      <p:cBhvr>
                                        <p:cTn id="49" dur="500" fill="hold"/>
                                        <p:tgtEl>
                                          <p:spTgt spid="68"/>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0"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par>
                          <p:cTn id="58" fill="hold">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88"/>
                                        </p:tgtEl>
                                        <p:attrNameLst>
                                          <p:attrName>style.visibility</p:attrName>
                                        </p:attrNameLst>
                                      </p:cBhvr>
                                      <p:to>
                                        <p:strVal val="visible"/>
                                      </p:to>
                                    </p:set>
                                  </p:childTnLst>
                                </p:cTn>
                              </p:par>
                            </p:childTnLst>
                          </p:cTn>
                        </p:par>
                        <p:par>
                          <p:cTn id="61" fill="hold">
                            <p:stCondLst>
                              <p:cond delay="500"/>
                            </p:stCondLst>
                            <p:childTnLst>
                              <p:par>
                                <p:cTn id="62" presetID="9" presetClass="entr" presetSubtype="0" fill="hold" nodeType="afterEffect">
                                  <p:stCondLst>
                                    <p:cond delay="0"/>
                                  </p:stCondLst>
                                  <p:childTnLst>
                                    <p:set>
                                      <p:cBhvr>
                                        <p:cTn id="63" dur="1" fill="hold">
                                          <p:stCondLst>
                                            <p:cond delay="0"/>
                                          </p:stCondLst>
                                        </p:cTn>
                                        <p:tgtEl>
                                          <p:spTgt spid="102419"/>
                                        </p:tgtEl>
                                        <p:attrNameLst>
                                          <p:attrName>style.visibility</p:attrName>
                                        </p:attrNameLst>
                                      </p:cBhvr>
                                      <p:to>
                                        <p:strVal val="visible"/>
                                      </p:to>
                                    </p:set>
                                    <p:animEffect transition="in" filter="dissolve">
                                      <p:cBhvr>
                                        <p:cTn id="64" dur="500"/>
                                        <p:tgtEl>
                                          <p:spTgt spid="102419"/>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dissolve">
                                      <p:cBhvr>
                                        <p:cTn id="67" dur="500"/>
                                        <p:tgtEl>
                                          <p:spTgt spid="54"/>
                                        </p:tgtEl>
                                      </p:cBhvr>
                                    </p:animEffect>
                                  </p:childTnLst>
                                </p:cTn>
                              </p:par>
                              <p:par>
                                <p:cTn id="68" presetID="9" presetClass="entr" presetSubtype="0" fill="hold" nodeType="with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dissolve">
                                      <p:cBhvr>
                                        <p:cTn id="70" dur="500"/>
                                        <p:tgtEl>
                                          <p:spTgt spid="55"/>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dissolve">
                                      <p:cBhvr>
                                        <p:cTn id="73" dur="500"/>
                                        <p:tgtEl>
                                          <p:spTgt spid="58"/>
                                        </p:tgtEl>
                                      </p:cBhvr>
                                    </p:animEffect>
                                  </p:childTnLst>
                                </p:cTn>
                              </p:par>
                            </p:childTnLst>
                          </p:cTn>
                        </p:par>
                        <p:par>
                          <p:cTn id="74" fill="hold">
                            <p:stCondLst>
                              <p:cond delay="1000"/>
                            </p:stCondLst>
                            <p:childTnLst>
                              <p:par>
                                <p:cTn id="75" presetID="23" presetClass="entr" presetSubtype="16" fill="hold" nodeType="afterEffect">
                                  <p:stCondLst>
                                    <p:cond delay="0"/>
                                  </p:stCondLst>
                                  <p:childTnLst>
                                    <p:set>
                                      <p:cBhvr>
                                        <p:cTn id="76" dur="1" fill="hold">
                                          <p:stCondLst>
                                            <p:cond delay="0"/>
                                          </p:stCondLst>
                                        </p:cTn>
                                        <p:tgtEl>
                                          <p:spTgt spid="70"/>
                                        </p:tgtEl>
                                        <p:attrNameLst>
                                          <p:attrName>style.visibility</p:attrName>
                                        </p:attrNameLst>
                                      </p:cBhvr>
                                      <p:to>
                                        <p:strVal val="visible"/>
                                      </p:to>
                                    </p:set>
                                    <p:anim calcmode="lin" valueType="num">
                                      <p:cBhvr>
                                        <p:cTn id="77" dur="500" fill="hold"/>
                                        <p:tgtEl>
                                          <p:spTgt spid="70"/>
                                        </p:tgtEl>
                                        <p:attrNameLst>
                                          <p:attrName>ppt_w</p:attrName>
                                        </p:attrNameLst>
                                      </p:cBhvr>
                                      <p:tavLst>
                                        <p:tav tm="0">
                                          <p:val>
                                            <p:fltVal val="0"/>
                                          </p:val>
                                        </p:tav>
                                        <p:tav tm="100000">
                                          <p:val>
                                            <p:strVal val="#ppt_w"/>
                                          </p:val>
                                        </p:tav>
                                      </p:tavLst>
                                    </p:anim>
                                    <p:anim calcmode="lin" valueType="num">
                                      <p:cBhvr>
                                        <p:cTn id="78" dur="500" fill="hold"/>
                                        <p:tgtEl>
                                          <p:spTgt spid="70"/>
                                        </p:tgtEl>
                                        <p:attrNameLst>
                                          <p:attrName>ppt_h</p:attrName>
                                        </p:attrNameLst>
                                      </p:cBhvr>
                                      <p:tavLst>
                                        <p:tav tm="0">
                                          <p:val>
                                            <p:fltVal val="0"/>
                                          </p:val>
                                        </p:tav>
                                        <p:tav tm="100000">
                                          <p:val>
                                            <p:strVal val="#ppt_h"/>
                                          </p:val>
                                        </p:tav>
                                      </p:tavLst>
                                    </p:anim>
                                  </p:childTnLst>
                                </p:cTn>
                              </p:par>
                            </p:childTnLst>
                          </p:cTn>
                        </p:par>
                        <p:par>
                          <p:cTn id="79" fill="hold">
                            <p:stCondLst>
                              <p:cond delay="1500"/>
                            </p:stCondLst>
                            <p:childTnLst>
                              <p:par>
                                <p:cTn id="80" presetID="11" presetClass="exit" presetSubtype="0" fill="hold" nodeType="afterEffect">
                                  <p:stCondLst>
                                    <p:cond delay="0"/>
                                  </p:stCondLst>
                                  <p:childTnLst>
                                    <p:anim calcmode="discrete" valueType="str">
                                      <p:cBhvr>
                                        <p:cTn id="81" dur="1000"/>
                                        <p:tgtEl>
                                          <p:spTgt spid="70"/>
                                        </p:tgtEl>
                                        <p:attrNameLst>
                                          <p:attrName>style.visibility</p:attrName>
                                        </p:attrNameLst>
                                      </p:cBhvr>
                                      <p:tavLst>
                                        <p:tav tm="0">
                                          <p:val>
                                            <p:strVal val="hidden"/>
                                          </p:val>
                                        </p:tav>
                                        <p:tav tm="50000">
                                          <p:val>
                                            <p:strVal val="visible"/>
                                          </p:val>
                                        </p:tav>
                                      </p:tavLst>
                                    </p:anim>
                                    <p:set>
                                      <p:cBhvr>
                                        <p:cTn id="82" dur="1" fill="hold">
                                          <p:stCondLst>
                                            <p:cond delay="999"/>
                                          </p:stCondLst>
                                        </p:cTn>
                                        <p:tgtEl>
                                          <p:spTgt spid="70"/>
                                        </p:tgtEl>
                                        <p:attrNameLst>
                                          <p:attrName>style.visibility</p:attrName>
                                        </p:attrNameLst>
                                      </p:cBhvr>
                                      <p:to>
                                        <p:strVal val="hidden"/>
                                      </p:to>
                                    </p:set>
                                  </p:childTnLst>
                                </p:cTn>
                              </p:par>
                            </p:childTnLst>
                          </p:cTn>
                        </p:par>
                        <p:par>
                          <p:cTn id="83" fill="hold">
                            <p:stCondLst>
                              <p:cond delay="2500"/>
                            </p:stCondLst>
                            <p:childTnLst>
                              <p:par>
                                <p:cTn id="84" presetID="23" presetClass="entr" presetSubtype="16" fill="hold" nodeType="afterEffect">
                                  <p:stCondLst>
                                    <p:cond delay="0"/>
                                  </p:stCondLst>
                                  <p:childTnLst>
                                    <p:set>
                                      <p:cBhvr>
                                        <p:cTn id="85" dur="1" fill="hold">
                                          <p:stCondLst>
                                            <p:cond delay="0"/>
                                          </p:stCondLst>
                                        </p:cTn>
                                        <p:tgtEl>
                                          <p:spTgt spid="70"/>
                                        </p:tgtEl>
                                        <p:attrNameLst>
                                          <p:attrName>style.visibility</p:attrName>
                                        </p:attrNameLst>
                                      </p:cBhvr>
                                      <p:to>
                                        <p:strVal val="visible"/>
                                      </p:to>
                                    </p:set>
                                    <p:anim calcmode="lin" valueType="num">
                                      <p:cBhvr>
                                        <p:cTn id="86" dur="500" fill="hold"/>
                                        <p:tgtEl>
                                          <p:spTgt spid="70"/>
                                        </p:tgtEl>
                                        <p:attrNameLst>
                                          <p:attrName>ppt_w</p:attrName>
                                        </p:attrNameLst>
                                      </p:cBhvr>
                                      <p:tavLst>
                                        <p:tav tm="0">
                                          <p:val>
                                            <p:fltVal val="0"/>
                                          </p:val>
                                        </p:tav>
                                        <p:tav tm="100000">
                                          <p:val>
                                            <p:strVal val="#ppt_w"/>
                                          </p:val>
                                        </p:tav>
                                      </p:tavLst>
                                    </p:anim>
                                    <p:anim calcmode="lin" valueType="num">
                                      <p:cBhvr>
                                        <p:cTn id="87" dur="500" fill="hold"/>
                                        <p:tgtEl>
                                          <p:spTgt spid="70"/>
                                        </p:tgtEl>
                                        <p:attrNameLst>
                                          <p:attrName>ppt_h</p:attrName>
                                        </p:attrNameLst>
                                      </p:cBhvr>
                                      <p:tavLst>
                                        <p:tav tm="0">
                                          <p:val>
                                            <p:fltVal val="0"/>
                                          </p:val>
                                        </p:tav>
                                        <p:tav tm="100000">
                                          <p:val>
                                            <p:strVal val="#ppt_h"/>
                                          </p:val>
                                        </p:tav>
                                      </p:tavLst>
                                    </p:anim>
                                  </p:childTnLst>
                                </p:cTn>
                              </p:par>
                            </p:childTnLst>
                          </p:cTn>
                        </p:par>
                        <p:par>
                          <p:cTn id="88" fill="hold">
                            <p:stCondLst>
                              <p:cond delay="3000"/>
                            </p:stCondLst>
                            <p:childTnLst>
                              <p:par>
                                <p:cTn id="89" presetID="23" presetClass="entr" presetSubtype="16" fill="hold" nodeType="afterEffect">
                                  <p:stCondLst>
                                    <p:cond delay="0"/>
                                  </p:stCondLst>
                                  <p:childTnLst>
                                    <p:set>
                                      <p:cBhvr>
                                        <p:cTn id="90" dur="1" fill="hold">
                                          <p:stCondLst>
                                            <p:cond delay="0"/>
                                          </p:stCondLst>
                                        </p:cTn>
                                        <p:tgtEl>
                                          <p:spTgt spid="102446"/>
                                        </p:tgtEl>
                                        <p:attrNameLst>
                                          <p:attrName>style.visibility</p:attrName>
                                        </p:attrNameLst>
                                      </p:cBhvr>
                                      <p:to>
                                        <p:strVal val="visible"/>
                                      </p:to>
                                    </p:set>
                                    <p:anim calcmode="lin" valueType="num">
                                      <p:cBhvr>
                                        <p:cTn id="91" dur="500" fill="hold"/>
                                        <p:tgtEl>
                                          <p:spTgt spid="102446"/>
                                        </p:tgtEl>
                                        <p:attrNameLst>
                                          <p:attrName>ppt_w</p:attrName>
                                        </p:attrNameLst>
                                      </p:cBhvr>
                                      <p:tavLst>
                                        <p:tav tm="0">
                                          <p:val>
                                            <p:fltVal val="0"/>
                                          </p:val>
                                        </p:tav>
                                        <p:tav tm="100000">
                                          <p:val>
                                            <p:strVal val="#ppt_w"/>
                                          </p:val>
                                        </p:tav>
                                      </p:tavLst>
                                    </p:anim>
                                    <p:anim calcmode="lin" valueType="num">
                                      <p:cBhvr>
                                        <p:cTn id="92" dur="500" fill="hold"/>
                                        <p:tgtEl>
                                          <p:spTgt spid="102446"/>
                                        </p:tgtEl>
                                        <p:attrNameLst>
                                          <p:attrName>ppt_h</p:attrName>
                                        </p:attrNameLst>
                                      </p:cBhvr>
                                      <p:tavLst>
                                        <p:tav tm="0">
                                          <p:val>
                                            <p:fltVal val="0"/>
                                          </p:val>
                                        </p:tav>
                                        <p:tav tm="100000">
                                          <p:val>
                                            <p:strVal val="#ppt_h"/>
                                          </p:val>
                                        </p:tav>
                                      </p:tavLst>
                                    </p:anim>
                                  </p:childTnLst>
                                </p:cTn>
                              </p:par>
                            </p:childTnLst>
                          </p:cTn>
                        </p:par>
                        <p:par>
                          <p:cTn id="93" fill="hold">
                            <p:stCondLst>
                              <p:cond delay="3500"/>
                            </p:stCondLst>
                            <p:childTnLst>
                              <p:par>
                                <p:cTn id="94" presetID="9" presetClass="entr" presetSubtype="0" fill="hold" grpId="0" nodeType="afterEffect">
                                  <p:stCondLst>
                                    <p:cond delay="0"/>
                                  </p:stCondLst>
                                  <p:childTnLst>
                                    <p:set>
                                      <p:cBhvr>
                                        <p:cTn id="95" dur="1" fill="hold">
                                          <p:stCondLst>
                                            <p:cond delay="0"/>
                                          </p:stCondLst>
                                        </p:cTn>
                                        <p:tgtEl>
                                          <p:spTgt spid="74"/>
                                        </p:tgtEl>
                                        <p:attrNameLst>
                                          <p:attrName>style.visibility</p:attrName>
                                        </p:attrNameLst>
                                      </p:cBhvr>
                                      <p:to>
                                        <p:strVal val="visible"/>
                                      </p:to>
                                    </p:set>
                                    <p:animEffect transition="in" filter="dissolve">
                                      <p:cBhvr>
                                        <p:cTn id="96" dur="500"/>
                                        <p:tgtEl>
                                          <p:spTgt spid="74"/>
                                        </p:tgtEl>
                                      </p:cBhvr>
                                    </p:animEffect>
                                  </p:childTnLst>
                                </p:cTn>
                              </p:par>
                              <p:par>
                                <p:cTn id="97" presetID="9" presetClass="entr" presetSubtype="0" fill="hold" nodeType="withEffect">
                                  <p:stCondLst>
                                    <p:cond delay="0"/>
                                  </p:stCondLst>
                                  <p:childTnLst>
                                    <p:set>
                                      <p:cBhvr>
                                        <p:cTn id="98" dur="1" fill="hold">
                                          <p:stCondLst>
                                            <p:cond delay="0"/>
                                          </p:stCondLst>
                                        </p:cTn>
                                        <p:tgtEl>
                                          <p:spTgt spid="2"/>
                                        </p:tgtEl>
                                        <p:attrNameLst>
                                          <p:attrName>style.visibility</p:attrName>
                                        </p:attrNameLst>
                                      </p:cBhvr>
                                      <p:to>
                                        <p:strVal val="visible"/>
                                      </p:to>
                                    </p:set>
                                    <p:animEffect transition="in" filter="dissolve">
                                      <p:cBhvr>
                                        <p:cTn id="99" dur="500"/>
                                        <p:tgtEl>
                                          <p:spTgt spid="2"/>
                                        </p:tgtEl>
                                      </p:cBhvr>
                                    </p:animEffect>
                                  </p:childTnLst>
                                </p:cTn>
                              </p:par>
                              <p:par>
                                <p:cTn id="100" presetID="9" presetClass="entr" presetSubtype="0" fill="hold" nodeType="withEffect">
                                  <p:stCondLst>
                                    <p:cond delay="0"/>
                                  </p:stCondLst>
                                  <p:childTnLst>
                                    <p:set>
                                      <p:cBhvr>
                                        <p:cTn id="101" dur="1" fill="hold">
                                          <p:stCondLst>
                                            <p:cond delay="0"/>
                                          </p:stCondLst>
                                        </p:cTn>
                                        <p:tgtEl>
                                          <p:spTgt spid="77"/>
                                        </p:tgtEl>
                                        <p:attrNameLst>
                                          <p:attrName>style.visibility</p:attrName>
                                        </p:attrNameLst>
                                      </p:cBhvr>
                                      <p:to>
                                        <p:strVal val="visible"/>
                                      </p:to>
                                    </p:set>
                                    <p:animEffect transition="in" filter="dissolve">
                                      <p:cBhvr>
                                        <p:cTn id="102" dur="500"/>
                                        <p:tgtEl>
                                          <p:spTgt spid="77"/>
                                        </p:tgtEl>
                                      </p:cBhvr>
                                    </p:animEffect>
                                  </p:childTnLst>
                                </p:cTn>
                              </p:par>
                              <p:par>
                                <p:cTn id="103" presetID="9" presetClass="entr" presetSubtype="0" fill="hold" nodeType="with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dissolve">
                                      <p:cBhvr>
                                        <p:cTn id="105" dur="500"/>
                                        <p:tgtEl>
                                          <p:spTgt spid="23"/>
                                        </p:tgtEl>
                                      </p:cBhvr>
                                    </p:animEffect>
                                  </p:childTnLst>
                                </p:cTn>
                              </p:par>
                              <p:par>
                                <p:cTn id="106" presetID="9" presetClass="entr" presetSubtype="0" fill="hold" nodeType="withEffect">
                                  <p:stCondLst>
                                    <p:cond delay="0"/>
                                  </p:stCondLst>
                                  <p:childTnLst>
                                    <p:set>
                                      <p:cBhvr>
                                        <p:cTn id="107" dur="1" fill="hold">
                                          <p:stCondLst>
                                            <p:cond delay="0"/>
                                          </p:stCondLst>
                                        </p:cTn>
                                        <p:tgtEl>
                                          <p:spTgt spid="102431"/>
                                        </p:tgtEl>
                                        <p:attrNameLst>
                                          <p:attrName>style.visibility</p:attrName>
                                        </p:attrNameLst>
                                      </p:cBhvr>
                                      <p:to>
                                        <p:strVal val="visible"/>
                                      </p:to>
                                    </p:set>
                                    <p:animEffect transition="in" filter="dissolve">
                                      <p:cBhvr>
                                        <p:cTn id="108" dur="500"/>
                                        <p:tgtEl>
                                          <p:spTgt spid="102431"/>
                                        </p:tgtEl>
                                      </p:cBhvr>
                                    </p:animEffect>
                                  </p:childTnLst>
                                </p:cTn>
                              </p:par>
                              <p:par>
                                <p:cTn id="109" presetID="9" presetClass="entr" presetSubtype="0" fill="hold" nodeType="with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dissolve">
                                      <p:cBhvr>
                                        <p:cTn id="111" dur="500"/>
                                        <p:tgtEl>
                                          <p:spTgt spid="27"/>
                                        </p:tgtEl>
                                      </p:cBhvr>
                                    </p:animEffect>
                                  </p:childTnLst>
                                </p:cTn>
                              </p:par>
                              <p:par>
                                <p:cTn id="112" presetID="9" presetClass="entr" presetSubtype="0" fill="hold" nodeType="with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dissolve">
                                      <p:cBhvr>
                                        <p:cTn id="114" dur="500"/>
                                        <p:tgtEl>
                                          <p:spTgt spid="28"/>
                                        </p:tgtEl>
                                      </p:cBhvr>
                                    </p:animEffect>
                                  </p:childTnLst>
                                </p:cTn>
                              </p:par>
                              <p:par>
                                <p:cTn id="115" presetID="9" presetClass="entr" presetSubtype="0" fill="hold" grpId="0" nodeType="withEffect">
                                  <p:stCondLst>
                                    <p:cond delay="0"/>
                                  </p:stCondLst>
                                  <p:childTnLst>
                                    <p:set>
                                      <p:cBhvr>
                                        <p:cTn id="116" dur="1" fill="hold">
                                          <p:stCondLst>
                                            <p:cond delay="0"/>
                                          </p:stCondLst>
                                        </p:cTn>
                                        <p:tgtEl>
                                          <p:spTgt spid="76"/>
                                        </p:tgtEl>
                                        <p:attrNameLst>
                                          <p:attrName>style.visibility</p:attrName>
                                        </p:attrNameLst>
                                      </p:cBhvr>
                                      <p:to>
                                        <p:strVal val="visible"/>
                                      </p:to>
                                    </p:set>
                                    <p:animEffect transition="in" filter="dissolve">
                                      <p:cBhvr>
                                        <p:cTn id="117" dur="500"/>
                                        <p:tgtEl>
                                          <p:spTgt spid="76"/>
                                        </p:tgtEl>
                                      </p:cBhvr>
                                    </p:animEffect>
                                  </p:childTnLst>
                                </p:cTn>
                              </p:par>
                            </p:childTnLst>
                          </p:cTn>
                        </p:par>
                      </p:childTnLst>
                    </p:cTn>
                  </p:par>
                  <p:par>
                    <p:cTn id="118" fill="hold">
                      <p:stCondLst>
                        <p:cond delay="indefinite"/>
                      </p:stCondLst>
                      <p:childTnLst>
                        <p:par>
                          <p:cTn id="119" fill="hold">
                            <p:stCondLst>
                              <p:cond delay="0"/>
                            </p:stCondLst>
                            <p:childTnLst>
                              <p:par>
                                <p:cTn id="120" presetID="9" presetClass="entr" presetSubtype="0" fill="hold" nodeType="clickEffect">
                                  <p:stCondLst>
                                    <p:cond delay="0"/>
                                  </p:stCondLst>
                                  <p:childTnLst>
                                    <p:set>
                                      <p:cBhvr>
                                        <p:cTn id="121" dur="1" fill="hold">
                                          <p:stCondLst>
                                            <p:cond delay="0"/>
                                          </p:stCondLst>
                                        </p:cTn>
                                        <p:tgtEl>
                                          <p:spTgt spid="102416"/>
                                        </p:tgtEl>
                                        <p:attrNameLst>
                                          <p:attrName>style.visibility</p:attrName>
                                        </p:attrNameLst>
                                      </p:cBhvr>
                                      <p:to>
                                        <p:strVal val="visible"/>
                                      </p:to>
                                    </p:set>
                                    <p:animEffect transition="in" filter="dissolve">
                                      <p:cBhvr>
                                        <p:cTn id="122" dur="500"/>
                                        <p:tgtEl>
                                          <p:spTgt spid="102416"/>
                                        </p:tgtEl>
                                      </p:cBhvr>
                                    </p:animEffect>
                                  </p:childTnLst>
                                </p:cTn>
                              </p:par>
                              <p:par>
                                <p:cTn id="123" presetID="9" presetClass="entr" presetSubtype="0" fill="hold" grpId="0" nodeType="withEffect">
                                  <p:stCondLst>
                                    <p:cond delay="0"/>
                                  </p:stCondLst>
                                  <p:childTnLst>
                                    <p:set>
                                      <p:cBhvr>
                                        <p:cTn id="124" dur="1" fill="hold">
                                          <p:stCondLst>
                                            <p:cond delay="0"/>
                                          </p:stCondLst>
                                        </p:cTn>
                                        <p:tgtEl>
                                          <p:spTgt spid="50"/>
                                        </p:tgtEl>
                                        <p:attrNameLst>
                                          <p:attrName>style.visibility</p:attrName>
                                        </p:attrNameLst>
                                      </p:cBhvr>
                                      <p:to>
                                        <p:strVal val="visible"/>
                                      </p:to>
                                    </p:set>
                                    <p:animEffect transition="in" filter="dissolve">
                                      <p:cBhvr>
                                        <p:cTn id="125" dur="500"/>
                                        <p:tgtEl>
                                          <p:spTgt spid="50"/>
                                        </p:tgtEl>
                                      </p:cBhvr>
                                    </p:animEffect>
                                  </p:childTnLst>
                                </p:cTn>
                              </p:par>
                            </p:childTnLst>
                          </p:cTn>
                        </p:par>
                      </p:childTnLst>
                    </p:cTn>
                  </p:par>
                  <p:par>
                    <p:cTn id="126" fill="hold">
                      <p:stCondLst>
                        <p:cond delay="indefinite"/>
                      </p:stCondLst>
                      <p:childTnLst>
                        <p:par>
                          <p:cTn id="127" fill="hold">
                            <p:stCondLst>
                              <p:cond delay="0"/>
                            </p:stCondLst>
                            <p:childTnLst>
                              <p:par>
                                <p:cTn id="128" presetID="9" presetClass="entr" presetSubtype="0" fill="hold" nodeType="clickEffect">
                                  <p:stCondLst>
                                    <p:cond delay="0"/>
                                  </p:stCondLst>
                                  <p:childTnLst>
                                    <p:set>
                                      <p:cBhvr>
                                        <p:cTn id="129" dur="1" fill="hold">
                                          <p:stCondLst>
                                            <p:cond delay="0"/>
                                          </p:stCondLst>
                                        </p:cTn>
                                        <p:tgtEl>
                                          <p:spTgt spid="102425"/>
                                        </p:tgtEl>
                                        <p:attrNameLst>
                                          <p:attrName>style.visibility</p:attrName>
                                        </p:attrNameLst>
                                      </p:cBhvr>
                                      <p:to>
                                        <p:strVal val="visible"/>
                                      </p:to>
                                    </p:set>
                                    <p:animEffect transition="in" filter="dissolve">
                                      <p:cBhvr>
                                        <p:cTn id="130" dur="500"/>
                                        <p:tgtEl>
                                          <p:spTgt spid="102425"/>
                                        </p:tgtEl>
                                      </p:cBhvr>
                                    </p:animEffect>
                                  </p:childTnLst>
                                </p:cTn>
                              </p:par>
                              <p:par>
                                <p:cTn id="131" presetID="9" presetClass="entr" presetSubtype="0" fill="hold" nodeType="withEffect">
                                  <p:stCondLst>
                                    <p:cond delay="0"/>
                                  </p:stCondLst>
                                  <p:childTnLst>
                                    <p:set>
                                      <p:cBhvr>
                                        <p:cTn id="132" dur="1" fill="hold">
                                          <p:stCondLst>
                                            <p:cond delay="0"/>
                                          </p:stCondLst>
                                        </p:cTn>
                                        <p:tgtEl>
                                          <p:spTgt spid="61"/>
                                        </p:tgtEl>
                                        <p:attrNameLst>
                                          <p:attrName>style.visibility</p:attrName>
                                        </p:attrNameLst>
                                      </p:cBhvr>
                                      <p:to>
                                        <p:strVal val="visible"/>
                                      </p:to>
                                    </p:set>
                                    <p:animEffect transition="in" filter="dissolve">
                                      <p:cBhvr>
                                        <p:cTn id="133" dur="500"/>
                                        <p:tgtEl>
                                          <p:spTgt spid="61"/>
                                        </p:tgtEl>
                                      </p:cBhvr>
                                    </p:animEffect>
                                  </p:childTnLst>
                                </p:cTn>
                              </p:par>
                              <p:par>
                                <p:cTn id="134" presetID="9" presetClass="entr" presetSubtype="0" fill="hold" nodeType="withEffect">
                                  <p:stCondLst>
                                    <p:cond delay="0"/>
                                  </p:stCondLst>
                                  <p:childTnLst>
                                    <p:set>
                                      <p:cBhvr>
                                        <p:cTn id="135" dur="1" fill="hold">
                                          <p:stCondLst>
                                            <p:cond delay="0"/>
                                          </p:stCondLst>
                                        </p:cTn>
                                        <p:tgtEl>
                                          <p:spTgt spid="12"/>
                                        </p:tgtEl>
                                        <p:attrNameLst>
                                          <p:attrName>style.visibility</p:attrName>
                                        </p:attrNameLst>
                                      </p:cBhvr>
                                      <p:to>
                                        <p:strVal val="visible"/>
                                      </p:to>
                                    </p:set>
                                    <p:animEffect transition="in" filter="dissolve">
                                      <p:cBhvr>
                                        <p:cTn id="136" dur="500"/>
                                        <p:tgtEl>
                                          <p:spTgt spid="12"/>
                                        </p:tgtEl>
                                      </p:cBhvr>
                                    </p:animEffect>
                                  </p:childTnLst>
                                </p:cTn>
                              </p:par>
                              <p:par>
                                <p:cTn id="137" presetID="9" presetClass="entr" presetSubtype="0" fill="hold" grpId="0" nodeType="withEffect">
                                  <p:stCondLst>
                                    <p:cond delay="0"/>
                                  </p:stCondLst>
                                  <p:childTnLst>
                                    <p:set>
                                      <p:cBhvr>
                                        <p:cTn id="138" dur="1" fill="hold">
                                          <p:stCondLst>
                                            <p:cond delay="0"/>
                                          </p:stCondLst>
                                        </p:cTn>
                                        <p:tgtEl>
                                          <p:spTgt spid="60"/>
                                        </p:tgtEl>
                                        <p:attrNameLst>
                                          <p:attrName>style.visibility</p:attrName>
                                        </p:attrNameLst>
                                      </p:cBhvr>
                                      <p:to>
                                        <p:strVal val="visible"/>
                                      </p:to>
                                    </p:set>
                                    <p:animEffect transition="in" filter="dissolve">
                                      <p:cBhvr>
                                        <p:cTn id="139" dur="500"/>
                                        <p:tgtEl>
                                          <p:spTgt spid="60"/>
                                        </p:tgtEl>
                                      </p:cBhvr>
                                    </p:animEffect>
                                  </p:childTnLst>
                                </p:cTn>
                              </p:par>
                              <p:par>
                                <p:cTn id="140" presetID="9" presetClass="entr" presetSubtype="0" fill="hold" grpId="0" nodeType="withEffect">
                                  <p:stCondLst>
                                    <p:cond delay="0"/>
                                  </p:stCondLst>
                                  <p:childTnLst>
                                    <p:set>
                                      <p:cBhvr>
                                        <p:cTn id="141" dur="1" fill="hold">
                                          <p:stCondLst>
                                            <p:cond delay="0"/>
                                          </p:stCondLst>
                                        </p:cTn>
                                        <p:tgtEl>
                                          <p:spTgt spid="65"/>
                                        </p:tgtEl>
                                        <p:attrNameLst>
                                          <p:attrName>style.visibility</p:attrName>
                                        </p:attrNameLst>
                                      </p:cBhvr>
                                      <p:to>
                                        <p:strVal val="visible"/>
                                      </p:to>
                                    </p:set>
                                    <p:animEffect transition="in" filter="dissolve">
                                      <p:cBhvr>
                                        <p:cTn id="142" dur="500"/>
                                        <p:tgtEl>
                                          <p:spTgt spid="65"/>
                                        </p:tgtEl>
                                      </p:cBhvr>
                                    </p:animEffect>
                                  </p:childTnLst>
                                </p:cTn>
                              </p:par>
                            </p:childTnLst>
                          </p:cTn>
                        </p:par>
                        <p:par>
                          <p:cTn id="143" fill="hold">
                            <p:stCondLst>
                              <p:cond delay="500"/>
                            </p:stCondLst>
                            <p:childTnLst>
                              <p:par>
                                <p:cTn id="144" presetID="23" presetClass="entr" presetSubtype="16" fill="hold" nodeType="afterEffect">
                                  <p:stCondLst>
                                    <p:cond delay="0"/>
                                  </p:stCondLst>
                                  <p:childTnLst>
                                    <p:set>
                                      <p:cBhvr>
                                        <p:cTn id="145" dur="1" fill="hold">
                                          <p:stCondLst>
                                            <p:cond delay="0"/>
                                          </p:stCondLst>
                                        </p:cTn>
                                        <p:tgtEl>
                                          <p:spTgt spid="71"/>
                                        </p:tgtEl>
                                        <p:attrNameLst>
                                          <p:attrName>style.visibility</p:attrName>
                                        </p:attrNameLst>
                                      </p:cBhvr>
                                      <p:to>
                                        <p:strVal val="visible"/>
                                      </p:to>
                                    </p:set>
                                    <p:anim calcmode="lin" valueType="num">
                                      <p:cBhvr>
                                        <p:cTn id="146" dur="500" fill="hold"/>
                                        <p:tgtEl>
                                          <p:spTgt spid="71"/>
                                        </p:tgtEl>
                                        <p:attrNameLst>
                                          <p:attrName>ppt_w</p:attrName>
                                        </p:attrNameLst>
                                      </p:cBhvr>
                                      <p:tavLst>
                                        <p:tav tm="0">
                                          <p:val>
                                            <p:fltVal val="0"/>
                                          </p:val>
                                        </p:tav>
                                        <p:tav tm="100000">
                                          <p:val>
                                            <p:strVal val="#ppt_w"/>
                                          </p:val>
                                        </p:tav>
                                      </p:tavLst>
                                    </p:anim>
                                    <p:anim calcmode="lin" valueType="num">
                                      <p:cBhvr>
                                        <p:cTn id="147" dur="500" fill="hold"/>
                                        <p:tgtEl>
                                          <p:spTgt spid="71"/>
                                        </p:tgtEl>
                                        <p:attrNameLst>
                                          <p:attrName>ppt_h</p:attrName>
                                        </p:attrNameLst>
                                      </p:cBhvr>
                                      <p:tavLst>
                                        <p:tav tm="0">
                                          <p:val>
                                            <p:fltVal val="0"/>
                                          </p:val>
                                        </p:tav>
                                        <p:tav tm="100000">
                                          <p:val>
                                            <p:strVal val="#ppt_h"/>
                                          </p:val>
                                        </p:tav>
                                      </p:tavLst>
                                    </p:anim>
                                  </p:childTnLst>
                                </p:cTn>
                              </p:par>
                            </p:childTnLst>
                          </p:cTn>
                        </p:par>
                        <p:par>
                          <p:cTn id="148" fill="hold">
                            <p:stCondLst>
                              <p:cond delay="1000"/>
                            </p:stCondLst>
                            <p:childTnLst>
                              <p:par>
                                <p:cTn id="149" presetID="11" presetClass="exit" presetSubtype="0" fill="hold" nodeType="afterEffect">
                                  <p:stCondLst>
                                    <p:cond delay="0"/>
                                  </p:stCondLst>
                                  <p:childTnLst>
                                    <p:anim calcmode="discrete" valueType="str">
                                      <p:cBhvr>
                                        <p:cTn id="150" dur="1000"/>
                                        <p:tgtEl>
                                          <p:spTgt spid="71"/>
                                        </p:tgtEl>
                                        <p:attrNameLst>
                                          <p:attrName>style.visibility</p:attrName>
                                        </p:attrNameLst>
                                      </p:cBhvr>
                                      <p:tavLst>
                                        <p:tav tm="0">
                                          <p:val>
                                            <p:strVal val="hidden"/>
                                          </p:val>
                                        </p:tav>
                                        <p:tav tm="50000">
                                          <p:val>
                                            <p:strVal val="visible"/>
                                          </p:val>
                                        </p:tav>
                                      </p:tavLst>
                                    </p:anim>
                                    <p:set>
                                      <p:cBhvr>
                                        <p:cTn id="151" dur="1" fill="hold">
                                          <p:stCondLst>
                                            <p:cond delay="999"/>
                                          </p:stCondLst>
                                        </p:cTn>
                                        <p:tgtEl>
                                          <p:spTgt spid="71"/>
                                        </p:tgtEl>
                                        <p:attrNameLst>
                                          <p:attrName>style.visibility</p:attrName>
                                        </p:attrNameLst>
                                      </p:cBhvr>
                                      <p:to>
                                        <p:strVal val="hidden"/>
                                      </p:to>
                                    </p:set>
                                  </p:childTnLst>
                                </p:cTn>
                              </p:par>
                            </p:childTnLst>
                          </p:cTn>
                        </p:par>
                        <p:par>
                          <p:cTn id="152" fill="hold">
                            <p:stCondLst>
                              <p:cond delay="2000"/>
                            </p:stCondLst>
                            <p:childTnLst>
                              <p:par>
                                <p:cTn id="153" presetID="23" presetClass="entr" presetSubtype="16" fill="hold" nodeType="afterEffect">
                                  <p:stCondLst>
                                    <p:cond delay="0"/>
                                  </p:stCondLst>
                                  <p:childTnLst>
                                    <p:set>
                                      <p:cBhvr>
                                        <p:cTn id="154" dur="1" fill="hold">
                                          <p:stCondLst>
                                            <p:cond delay="0"/>
                                          </p:stCondLst>
                                        </p:cTn>
                                        <p:tgtEl>
                                          <p:spTgt spid="71"/>
                                        </p:tgtEl>
                                        <p:attrNameLst>
                                          <p:attrName>style.visibility</p:attrName>
                                        </p:attrNameLst>
                                      </p:cBhvr>
                                      <p:to>
                                        <p:strVal val="visible"/>
                                      </p:to>
                                    </p:set>
                                    <p:anim calcmode="lin" valueType="num">
                                      <p:cBhvr>
                                        <p:cTn id="155" dur="500" fill="hold"/>
                                        <p:tgtEl>
                                          <p:spTgt spid="71"/>
                                        </p:tgtEl>
                                        <p:attrNameLst>
                                          <p:attrName>ppt_w</p:attrName>
                                        </p:attrNameLst>
                                      </p:cBhvr>
                                      <p:tavLst>
                                        <p:tav tm="0">
                                          <p:val>
                                            <p:fltVal val="0"/>
                                          </p:val>
                                        </p:tav>
                                        <p:tav tm="100000">
                                          <p:val>
                                            <p:strVal val="#ppt_w"/>
                                          </p:val>
                                        </p:tav>
                                      </p:tavLst>
                                    </p:anim>
                                    <p:anim calcmode="lin" valueType="num">
                                      <p:cBhvr>
                                        <p:cTn id="156" dur="500" fill="hold"/>
                                        <p:tgtEl>
                                          <p:spTgt spid="71"/>
                                        </p:tgtEl>
                                        <p:attrNameLst>
                                          <p:attrName>ppt_h</p:attrName>
                                        </p:attrNameLst>
                                      </p:cBhvr>
                                      <p:tavLst>
                                        <p:tav tm="0">
                                          <p:val>
                                            <p:fltVal val="0"/>
                                          </p:val>
                                        </p:tav>
                                        <p:tav tm="100000">
                                          <p:val>
                                            <p:strVal val="#ppt_h"/>
                                          </p:val>
                                        </p:tav>
                                      </p:tavLst>
                                    </p:anim>
                                  </p:childTnLst>
                                </p:cTn>
                              </p:par>
                            </p:childTnLst>
                          </p:cTn>
                        </p:par>
                        <p:par>
                          <p:cTn id="157" fill="hold">
                            <p:stCondLst>
                              <p:cond delay="2500"/>
                            </p:stCondLst>
                            <p:childTnLst>
                              <p:par>
                                <p:cTn id="158" presetID="22" presetClass="entr" presetSubtype="1" fill="hold" grpId="0" nodeType="afterEffect">
                                  <p:stCondLst>
                                    <p:cond delay="0"/>
                                  </p:stCondLst>
                                  <p:childTnLst>
                                    <p:set>
                                      <p:cBhvr>
                                        <p:cTn id="159" dur="1" fill="hold">
                                          <p:stCondLst>
                                            <p:cond delay="0"/>
                                          </p:stCondLst>
                                        </p:cTn>
                                        <p:tgtEl>
                                          <p:spTgt spid="64"/>
                                        </p:tgtEl>
                                        <p:attrNameLst>
                                          <p:attrName>style.visibility</p:attrName>
                                        </p:attrNameLst>
                                      </p:cBhvr>
                                      <p:to>
                                        <p:strVal val="visible"/>
                                      </p:to>
                                    </p:set>
                                    <p:animEffect transition="in" filter="wipe(up)">
                                      <p:cBhvr>
                                        <p:cTn id="16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0" grpId="0"/>
      <p:bldP spid="54" grpId="0"/>
      <p:bldP spid="58" grpId="0"/>
      <p:bldP spid="60" grpId="0"/>
      <p:bldP spid="65" grpId="0"/>
      <p:bldP spid="74" grpId="0"/>
      <p:bldP spid="76" grpId="0"/>
      <p:bldP spid="69" grpId="0"/>
      <p:bldP spid="72" grpId="0"/>
      <p:bldP spid="64" grpId="0" animBg="1"/>
      <p:bldP spid="87" grpId="0" animBg="1"/>
      <p:bldP spid="8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Visibility in Smoke</a:t>
            </a:r>
          </a:p>
        </p:txBody>
      </p:sp>
      <p:pic>
        <p:nvPicPr>
          <p:cNvPr id="10242" name="Picture 2" descr="Image result for semiconductor plan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0035" y="1180928"/>
            <a:ext cx="7315200" cy="487354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97945" y="1180926"/>
            <a:ext cx="1823842" cy="4873545"/>
          </a:xfrm>
          <a:prstGeom prst="rect">
            <a:avLst/>
          </a:prstGeom>
          <a:solidFill>
            <a:schemeClr val="tx1">
              <a:alpha val="25000"/>
            </a:schemeClr>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chemeClr val="tx1"/>
                  </a:solidFill>
                </a:ln>
                <a:solidFill>
                  <a:srgbClr val="FFB81C"/>
                </a:solidFill>
              </a:rPr>
              <a:t>0.5% obs/ft</a:t>
            </a:r>
          </a:p>
          <a:p>
            <a:pPr algn="ctr"/>
            <a:endParaRPr lang="en-US" dirty="0">
              <a:ln>
                <a:solidFill>
                  <a:schemeClr val="tx1"/>
                </a:solidFill>
              </a:ln>
              <a:solidFill>
                <a:srgbClr val="FFB81C"/>
              </a:solidFill>
            </a:endParaRPr>
          </a:p>
          <a:p>
            <a:pPr algn="ctr"/>
            <a:r>
              <a:rPr lang="en-US" dirty="0">
                <a:ln>
                  <a:solidFill>
                    <a:schemeClr val="tx1"/>
                  </a:solidFill>
                </a:ln>
                <a:solidFill>
                  <a:srgbClr val="FFB81C"/>
                </a:solidFill>
              </a:rPr>
              <a:t>75% visibility</a:t>
            </a:r>
          </a:p>
          <a:p>
            <a:pPr algn="ctr"/>
            <a:endParaRPr lang="en-US" dirty="0"/>
          </a:p>
        </p:txBody>
      </p:sp>
      <p:sp>
        <p:nvSpPr>
          <p:cNvPr id="7" name="Rectangle 6"/>
          <p:cNvSpPr/>
          <p:nvPr/>
        </p:nvSpPr>
        <p:spPr>
          <a:xfrm>
            <a:off x="4727551" y="1180926"/>
            <a:ext cx="1823842" cy="4873545"/>
          </a:xfrm>
          <a:prstGeom prst="rect">
            <a:avLst/>
          </a:prstGeom>
          <a:solidFill>
            <a:schemeClr val="tx1">
              <a:alpha val="50000"/>
            </a:schemeClr>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chemeClr val="tx1"/>
                  </a:solidFill>
                </a:ln>
                <a:solidFill>
                  <a:srgbClr val="FFB81C"/>
                </a:solidFill>
              </a:rPr>
              <a:t>1.0% obs/ft</a:t>
            </a:r>
          </a:p>
          <a:p>
            <a:pPr algn="ctr"/>
            <a:endParaRPr lang="en-US" dirty="0">
              <a:ln>
                <a:solidFill>
                  <a:schemeClr val="tx1"/>
                </a:solidFill>
              </a:ln>
              <a:solidFill>
                <a:srgbClr val="FFB81C"/>
              </a:solidFill>
            </a:endParaRPr>
          </a:p>
          <a:p>
            <a:pPr algn="ctr"/>
            <a:r>
              <a:rPr lang="en-US" dirty="0">
                <a:ln>
                  <a:solidFill>
                    <a:schemeClr val="tx1"/>
                  </a:solidFill>
                </a:ln>
                <a:solidFill>
                  <a:srgbClr val="FFB81C"/>
                </a:solidFill>
              </a:rPr>
              <a:t>50% visibility</a:t>
            </a:r>
          </a:p>
          <a:p>
            <a:pPr algn="ctr"/>
            <a:endParaRPr lang="en-US" dirty="0"/>
          </a:p>
        </p:txBody>
      </p:sp>
      <p:sp>
        <p:nvSpPr>
          <p:cNvPr id="8" name="Rectangle 7"/>
          <p:cNvSpPr/>
          <p:nvPr/>
        </p:nvSpPr>
        <p:spPr>
          <a:xfrm>
            <a:off x="6551393" y="1180927"/>
            <a:ext cx="1823842" cy="4873545"/>
          </a:xfrm>
          <a:prstGeom prst="rect">
            <a:avLst/>
          </a:prstGeom>
          <a:solidFill>
            <a:schemeClr val="tx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 obs/ft`</a:t>
            </a:r>
          </a:p>
          <a:p>
            <a:pPr algn="ctr"/>
            <a:endParaRPr lang="en-US" dirty="0"/>
          </a:p>
          <a:p>
            <a:pPr algn="ctr"/>
            <a:r>
              <a:rPr lang="en-US" dirty="0"/>
              <a:t>0% visibility</a:t>
            </a:r>
          </a:p>
          <a:p>
            <a:pPr algn="ctr"/>
            <a:endParaRPr lang="en-US" dirty="0"/>
          </a:p>
        </p:txBody>
      </p:sp>
      <p:sp>
        <p:nvSpPr>
          <p:cNvPr id="10" name="Rectangle 9"/>
          <p:cNvSpPr/>
          <p:nvPr/>
        </p:nvSpPr>
        <p:spPr>
          <a:xfrm>
            <a:off x="1060035" y="1180926"/>
            <a:ext cx="1823842" cy="4873545"/>
          </a:xfrm>
          <a:prstGeom prst="rect">
            <a:avLst/>
          </a:prstGeom>
          <a:solidFill>
            <a:schemeClr val="tx1">
              <a:alpha val="0"/>
            </a:schemeClr>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chemeClr val="tx1"/>
                  </a:solidFill>
                </a:ln>
                <a:solidFill>
                  <a:srgbClr val="FFB81C"/>
                </a:solidFill>
              </a:rPr>
              <a:t>0.05% obs/ft</a:t>
            </a:r>
          </a:p>
          <a:p>
            <a:pPr algn="ctr"/>
            <a:endParaRPr lang="en-US" dirty="0">
              <a:ln>
                <a:solidFill>
                  <a:schemeClr val="tx1"/>
                </a:solidFill>
              </a:ln>
              <a:solidFill>
                <a:srgbClr val="FFB81C"/>
              </a:solidFill>
            </a:endParaRPr>
          </a:p>
          <a:p>
            <a:pPr algn="ctr"/>
            <a:r>
              <a:rPr lang="en-US" dirty="0">
                <a:ln>
                  <a:solidFill>
                    <a:schemeClr val="tx1"/>
                  </a:solidFill>
                </a:ln>
                <a:solidFill>
                  <a:srgbClr val="FFB81C"/>
                </a:solidFill>
              </a:rPr>
              <a:t>97% visibility</a:t>
            </a:r>
          </a:p>
          <a:p>
            <a:pPr algn="ctr"/>
            <a:endParaRPr lang="en-US" dirty="0"/>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2100" r="96900">
                        <a14:foregroundMark x1="6800" y1="35900" x2="7900" y2="57000"/>
                        <a14:foregroundMark x1="2100" y1="42500" x2="2800" y2="50200"/>
                        <a14:foregroundMark x1="96300" y1="39200" x2="96900" y2="49100"/>
                      </a14:backgroundRemoval>
                    </a14:imgEffect>
                  </a14:imgLayer>
                </a14:imgProps>
              </a:ext>
              <a:ext uri="{28A0092B-C50C-407E-A947-70E740481C1C}">
                <a14:useLocalDpi xmlns:a14="http://schemas.microsoft.com/office/drawing/2010/main" val="0"/>
              </a:ext>
            </a:extLst>
          </a:blip>
          <a:stretch>
            <a:fillRect/>
          </a:stretch>
        </p:blipFill>
        <p:spPr>
          <a:xfrm>
            <a:off x="5949712" y="4339882"/>
            <a:ext cx="1191834" cy="1191834"/>
          </a:xfrm>
          <a:prstGeom prst="rect">
            <a:avLst/>
          </a:prstGeom>
        </p:spPr>
      </p:pic>
      <p:pic>
        <p:nvPicPr>
          <p:cNvPr id="11270" name="Picture 6" descr="Related imag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293" b="92202" l="4111" r="94921"/>
                    </a14:imgEffect>
                  </a14:imgLayer>
                </a14:imgProps>
              </a:ext>
              <a:ext uri="{28A0092B-C50C-407E-A947-70E740481C1C}">
                <a14:useLocalDpi xmlns:a14="http://schemas.microsoft.com/office/drawing/2010/main" val="0"/>
              </a:ext>
            </a:extLst>
          </a:blip>
          <a:srcRect/>
          <a:stretch>
            <a:fillRect/>
          </a:stretch>
        </p:blipFill>
        <p:spPr bwMode="auto">
          <a:xfrm>
            <a:off x="2068226" y="4213274"/>
            <a:ext cx="1631301" cy="1441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89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70"/>
                                        </p:tgtEl>
                                        <p:attrNameLst>
                                          <p:attrName>style.visibility</p:attrName>
                                        </p:attrNameLst>
                                      </p:cBhvr>
                                      <p:to>
                                        <p:strVal val="visible"/>
                                      </p:to>
                                    </p:set>
                                    <p:animEffect transition="in" filter="fade">
                                      <p:cBhvr>
                                        <p:cTn id="7" dur="500"/>
                                        <p:tgtEl>
                                          <p:spTgt spid="11270"/>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Air Sampling Detectors - VESDA</a:t>
            </a:r>
          </a:p>
        </p:txBody>
      </p:sp>
      <p:sp>
        <p:nvSpPr>
          <p:cNvPr id="3" name="Content Placeholder 2"/>
          <p:cNvSpPr>
            <a:spLocks noGrp="1"/>
          </p:cNvSpPr>
          <p:nvPr>
            <p:ph idx="1"/>
          </p:nvPr>
        </p:nvSpPr>
        <p:spPr>
          <a:xfrm>
            <a:off x="457200" y="5320863"/>
            <a:ext cx="8229600" cy="906460"/>
          </a:xfrm>
        </p:spPr>
        <p:txBody>
          <a:bodyPr>
            <a:normAutofit lnSpcReduction="10000"/>
          </a:bodyPr>
          <a:lstStyle/>
          <a:p>
            <a:pPr marL="0" indent="0" algn="ctr">
              <a:buNone/>
            </a:pPr>
            <a:r>
              <a:rPr lang="en-US" dirty="0"/>
              <a:t>ASDs have pre-warning notifications of smoke buildup and multiple alarm warnings</a:t>
            </a:r>
          </a:p>
        </p:txBody>
      </p:sp>
      <p:graphicFrame>
        <p:nvGraphicFramePr>
          <p:cNvPr id="5" name="Table 4"/>
          <p:cNvGraphicFramePr>
            <a:graphicFrameLocks noGrp="1"/>
          </p:cNvGraphicFramePr>
          <p:nvPr>
            <p:extLst/>
          </p:nvPr>
        </p:nvGraphicFramePr>
        <p:xfrm>
          <a:off x="1022302" y="1464221"/>
          <a:ext cx="7099396" cy="3689975"/>
        </p:xfrm>
        <a:graphic>
          <a:graphicData uri="http://schemas.openxmlformats.org/drawingml/2006/table">
            <a:tbl>
              <a:tblPr firstRow="1" bandRow="1">
                <a:tableStyleId>{5C22544A-7EE6-4342-B048-85BDC9FD1C3A}</a:tableStyleId>
              </a:tblPr>
              <a:tblGrid>
                <a:gridCol w="3549698">
                  <a:extLst>
                    <a:ext uri="{9D8B030D-6E8A-4147-A177-3AD203B41FA5}">
                      <a16:colId xmlns:a16="http://schemas.microsoft.com/office/drawing/2014/main" val="20000"/>
                    </a:ext>
                  </a:extLst>
                </a:gridCol>
                <a:gridCol w="3549698">
                  <a:extLst>
                    <a:ext uri="{9D8B030D-6E8A-4147-A177-3AD203B41FA5}">
                      <a16:colId xmlns:a16="http://schemas.microsoft.com/office/drawing/2014/main" val="20001"/>
                    </a:ext>
                  </a:extLst>
                </a:gridCol>
              </a:tblGrid>
              <a:tr h="340058">
                <a:tc>
                  <a:txBody>
                    <a:bodyPr/>
                    <a:lstStyle/>
                    <a:p>
                      <a:pPr algn="ctr"/>
                      <a:r>
                        <a:rPr lang="en-US" dirty="0">
                          <a:solidFill>
                            <a:schemeClr val="tx1"/>
                          </a:solidFill>
                        </a:rPr>
                        <a:t>Detector Notification Level</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Alarm Panel Response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664843">
                <a:tc>
                  <a:txBody>
                    <a:bodyPr/>
                    <a:lstStyle/>
                    <a:p>
                      <a:pPr algn="ctr"/>
                      <a:r>
                        <a:rPr lang="en-US" sz="2000" b="1" dirty="0"/>
                        <a:t>Normal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000" b="1" dirty="0"/>
                        <a:t>No Fire Alarm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664843">
                <a:tc>
                  <a:txBody>
                    <a:bodyPr/>
                    <a:lstStyle/>
                    <a:p>
                      <a:pPr algn="ctr"/>
                      <a:r>
                        <a:rPr lang="en-US" sz="2000" b="1" dirty="0"/>
                        <a:t>Alert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r>
                        <a:rPr lang="en-US" sz="2000" b="1" dirty="0"/>
                        <a:t>Pre-Warning – No Fire Alarm</a:t>
                      </a:r>
                    </a:p>
                    <a:p>
                      <a:pPr algn="ctr"/>
                      <a:r>
                        <a:rPr lang="en-US" sz="2000" b="1" dirty="0"/>
                        <a:t>(supervisory signal)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664843">
                <a:tc>
                  <a:txBody>
                    <a:bodyPr/>
                    <a:lstStyle/>
                    <a:p>
                      <a:pPr algn="ctr"/>
                      <a:r>
                        <a:rPr lang="en-US" sz="2000" b="1" dirty="0"/>
                        <a:t>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vMerge="1">
                  <a:txBody>
                    <a:bodyPr/>
                    <a:lstStyle/>
                    <a:p>
                      <a:endParaRPr lang="en-US" dirty="0"/>
                    </a:p>
                  </a:txBody>
                  <a:tcPr/>
                </a:tc>
                <a:extLst>
                  <a:ext uri="{0D108BD9-81ED-4DB2-BD59-A6C34878D82A}">
                    <a16:rowId xmlns:a16="http://schemas.microsoft.com/office/drawing/2014/main" val="10003"/>
                  </a:ext>
                </a:extLst>
              </a:tr>
              <a:tr h="664843">
                <a:tc>
                  <a:txBody>
                    <a:bodyPr/>
                    <a:lstStyle/>
                    <a:p>
                      <a:pPr algn="ctr"/>
                      <a:r>
                        <a:rPr lang="en-US" sz="2000" b="1" dirty="0"/>
                        <a:t>Fire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rowSpan="2">
                  <a:txBody>
                    <a:bodyPr/>
                    <a:lstStyle/>
                    <a:p>
                      <a:pPr algn="ctr"/>
                      <a:r>
                        <a:rPr lang="en-US" sz="2000" b="1" dirty="0"/>
                        <a:t>Warning –</a:t>
                      </a:r>
                      <a:r>
                        <a:rPr lang="en-US" sz="2000" b="1" baseline="0" dirty="0"/>
                        <a:t> Fire Alarm</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4"/>
                  </a:ext>
                </a:extLst>
              </a:tr>
              <a:tr h="664843">
                <a:tc>
                  <a:txBody>
                    <a:bodyPr/>
                    <a:lstStyle/>
                    <a:p>
                      <a:pPr algn="ctr"/>
                      <a:r>
                        <a:rPr lang="en-US" sz="2000" b="1" dirty="0"/>
                        <a:t>Fire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vMerge="1">
                  <a:txBody>
                    <a:bodyPr/>
                    <a:lstStyle/>
                    <a:p>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6748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Targets for MCFP Systems</a:t>
            </a:r>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dirty="0"/>
              <a:t>Early detection </a:t>
            </a:r>
            <a:r>
              <a:rPr lang="en-US" dirty="0">
                <a:sym typeface="Wingdings" panose="05000000000000000000" pitchFamily="2" charset="2"/>
              </a:rPr>
              <a:t></a:t>
            </a:r>
            <a:r>
              <a:rPr lang="en-US" dirty="0"/>
              <a:t> Early response</a:t>
            </a:r>
          </a:p>
          <a:p>
            <a:pPr marL="801687" lvl="1"/>
            <a:r>
              <a:rPr lang="en-US" dirty="0"/>
              <a:t>Have manual extinguishers available</a:t>
            </a:r>
          </a:p>
          <a:p>
            <a:pPr marL="514350" indent="-514350">
              <a:buFont typeface="+mj-lt"/>
              <a:buAutoNum type="arabicPeriod"/>
            </a:pPr>
            <a:r>
              <a:rPr lang="en-US" dirty="0"/>
              <a:t>Accurate detection </a:t>
            </a:r>
            <a:r>
              <a:rPr lang="en-US" dirty="0">
                <a:sym typeface="Wingdings" panose="05000000000000000000" pitchFamily="2" charset="2"/>
              </a:rPr>
              <a:t></a:t>
            </a:r>
            <a:r>
              <a:rPr lang="en-US" dirty="0"/>
              <a:t> Minimize false alarms</a:t>
            </a:r>
          </a:p>
          <a:p>
            <a:pPr marL="514350" indent="-514350">
              <a:buFont typeface="+mj-lt"/>
              <a:buAutoNum type="arabicPeriod"/>
            </a:pPr>
            <a:r>
              <a:rPr lang="en-US" dirty="0"/>
              <a:t>Notification of occupants </a:t>
            </a:r>
          </a:p>
          <a:p>
            <a:pPr marL="514350" indent="-514350">
              <a:buFont typeface="+mj-lt"/>
              <a:buAutoNum type="arabicPeriod"/>
            </a:pPr>
            <a:r>
              <a:rPr lang="en-US" dirty="0"/>
              <a:t>Appropriate automatic suppression</a:t>
            </a:r>
          </a:p>
          <a:p>
            <a:pPr marL="801687" lvl="1"/>
            <a:r>
              <a:rPr lang="en-US" dirty="0"/>
              <a:t>Limit fire size and thermal damage</a:t>
            </a:r>
          </a:p>
          <a:p>
            <a:pPr marL="801687" lvl="1"/>
            <a:r>
              <a:rPr lang="en-US" dirty="0"/>
              <a:t>Extinguish, reduce, or minimize manual firefighting</a:t>
            </a:r>
          </a:p>
          <a:p>
            <a:pPr marL="801687" lvl="1"/>
            <a:r>
              <a:rPr lang="en-US" dirty="0"/>
              <a:t>Post-fire cleanup efforts are understood</a:t>
            </a:r>
          </a:p>
          <a:p>
            <a:pPr marL="514350" indent="-514350">
              <a:buFont typeface="+mj-lt"/>
              <a:buAutoNum type="arabicPeriod"/>
            </a:pPr>
            <a:r>
              <a:rPr lang="en-US" dirty="0"/>
              <a:t>Interface for timely shutdown of processes</a:t>
            </a:r>
          </a:p>
          <a:p>
            <a:pPr marL="1374775" lvl="2"/>
            <a:endParaRPr lang="en-US" dirty="0"/>
          </a:p>
          <a:p>
            <a:pPr lvl="2"/>
            <a:endParaRPr lang="en-US" dirty="0"/>
          </a:p>
          <a:p>
            <a:pPr lvl="2"/>
            <a:endParaRPr lang="en-US" dirty="0"/>
          </a:p>
          <a:p>
            <a:endParaRPr lang="en-US" dirty="0"/>
          </a:p>
        </p:txBody>
      </p:sp>
    </p:spTree>
    <p:extLst>
      <p:ext uri="{BB962C8B-B14F-4D97-AF65-F5344CB8AC3E}">
        <p14:creationId xmlns:p14="http://schemas.microsoft.com/office/powerpoint/2010/main" val="8974103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Notification for Mission Critical</a:t>
            </a:r>
          </a:p>
        </p:txBody>
      </p:sp>
      <p:sp>
        <p:nvSpPr>
          <p:cNvPr id="3" name="Content Placeholder 2"/>
          <p:cNvSpPr>
            <a:spLocks noGrp="1"/>
          </p:cNvSpPr>
          <p:nvPr>
            <p:ph idx="1"/>
          </p:nvPr>
        </p:nvSpPr>
        <p:spPr/>
        <p:txBody>
          <a:bodyPr/>
          <a:lstStyle/>
          <a:p>
            <a:r>
              <a:rPr lang="en-US" dirty="0"/>
              <a:t>Warns early</a:t>
            </a:r>
          </a:p>
          <a:p>
            <a:pPr lvl="1"/>
            <a:r>
              <a:rPr lang="en-US" dirty="0"/>
              <a:t>Before the building must be evacuated</a:t>
            </a:r>
          </a:p>
          <a:p>
            <a:r>
              <a:rPr lang="en-US" dirty="0"/>
              <a:t>Warns key personnel</a:t>
            </a:r>
          </a:p>
          <a:p>
            <a:pPr lvl="1"/>
            <a:r>
              <a:rPr lang="en-US" dirty="0"/>
              <a:t>Ones that can do something to avoid a problem</a:t>
            </a:r>
          </a:p>
          <a:p>
            <a:pPr lvl="1"/>
            <a:r>
              <a:rPr lang="en-US" dirty="0"/>
              <a:t>Key personnel</a:t>
            </a:r>
          </a:p>
          <a:p>
            <a:r>
              <a:rPr lang="en-US" dirty="0"/>
              <a:t>Warns for multiple events</a:t>
            </a:r>
          </a:p>
          <a:p>
            <a:pPr lvl="1"/>
            <a:r>
              <a:rPr lang="en-US" dirty="0"/>
              <a:t>Other emergencies than fire </a:t>
            </a:r>
          </a:p>
        </p:txBody>
      </p:sp>
    </p:spTree>
    <p:extLst>
      <p:ext uri="{BB962C8B-B14F-4D97-AF65-F5344CB8AC3E}">
        <p14:creationId xmlns:p14="http://schemas.microsoft.com/office/powerpoint/2010/main" val="8471551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Image result for notifier first comm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8498" y="1712173"/>
            <a:ext cx="27432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Notification for Mission Critical</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25311" y="4175861"/>
            <a:ext cx="3649935" cy="2056130"/>
          </a:xfrm>
          <a:prstGeom prst="rect">
            <a:avLst/>
          </a:prstGeom>
        </p:spPr>
      </p:pic>
      <p:pic>
        <p:nvPicPr>
          <p:cNvPr id="5" name="Picture 2" descr="http://systemsensor.com/en-us/PublishingImages/SPR_SPRV_LEF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5735" y="3141882"/>
            <a:ext cx="1489588" cy="14895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5328" y="1322404"/>
            <a:ext cx="1407686" cy="1728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descr="Image result for mass notification sign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301" y="1458135"/>
            <a:ext cx="3579397" cy="120653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Alert Beacon"/>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6800" b="90000" l="4133" r="95600"/>
                    </a14:imgEffect>
                  </a14:imgLayer>
                </a14:imgProps>
              </a:ext>
              <a:ext uri="{28A0092B-C50C-407E-A947-70E740481C1C}">
                <a14:useLocalDpi xmlns:a14="http://schemas.microsoft.com/office/drawing/2010/main" val="0"/>
              </a:ext>
            </a:extLst>
          </a:blip>
          <a:srcRect t="11865" b="10843"/>
          <a:stretch/>
        </p:blipFill>
        <p:spPr bwMode="auto">
          <a:xfrm>
            <a:off x="3748495" y="2061404"/>
            <a:ext cx="2023440" cy="1563964"/>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Image result for notifier first vision"/>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145" b="100000" l="3500" r="92750">
                        <a14:foregroundMark x1="17500" y1="53109" x2="22250" y2="50777"/>
                      </a14:backgroundRemoval>
                    </a14:imgEffect>
                  </a14:imgLayer>
                </a14:imgProps>
              </a:ext>
              <a:ext uri="{28A0092B-C50C-407E-A947-70E740481C1C}">
                <a14:useLocalDpi xmlns:a14="http://schemas.microsoft.com/office/drawing/2010/main" val="0"/>
              </a:ext>
            </a:extLst>
          </a:blip>
          <a:srcRect/>
          <a:stretch>
            <a:fillRect/>
          </a:stretch>
        </p:blipFill>
        <p:spPr bwMode="auto">
          <a:xfrm>
            <a:off x="0" y="2559163"/>
            <a:ext cx="3810000" cy="367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9775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Timely Shutdowns</a:t>
            </a:r>
          </a:p>
        </p:txBody>
      </p:sp>
      <p:sp>
        <p:nvSpPr>
          <p:cNvPr id="3" name="Content Placeholder 2"/>
          <p:cNvSpPr>
            <a:spLocks noGrp="1"/>
          </p:cNvSpPr>
          <p:nvPr>
            <p:ph idx="1"/>
          </p:nvPr>
        </p:nvSpPr>
        <p:spPr/>
        <p:txBody>
          <a:bodyPr/>
          <a:lstStyle/>
          <a:p>
            <a:r>
              <a:rPr lang="en-US" dirty="0"/>
              <a:t>Fuel</a:t>
            </a:r>
          </a:p>
          <a:p>
            <a:r>
              <a:rPr lang="en-US" dirty="0"/>
              <a:t>Power</a:t>
            </a:r>
          </a:p>
          <a:p>
            <a:r>
              <a:rPr lang="en-US" dirty="0"/>
              <a:t>HVAC</a:t>
            </a:r>
          </a:p>
          <a:p>
            <a:r>
              <a:rPr lang="en-US" dirty="0"/>
              <a:t>Ventilation</a:t>
            </a:r>
          </a:p>
          <a:p>
            <a:r>
              <a:rPr lang="en-US" dirty="0"/>
              <a:t>Process</a:t>
            </a:r>
          </a:p>
        </p:txBody>
      </p:sp>
      <p:pic>
        <p:nvPicPr>
          <p:cNvPr id="13314" name="Picture 2" descr="Image result for asco fuel shutoff valv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8526" y="1070933"/>
            <a:ext cx="2184009" cy="218400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fike epo pa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829" y="2973492"/>
            <a:ext cx="2286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Image result for epo butto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2500" r="96500"/>
                    </a14:imgEffect>
                  </a14:imgLayer>
                </a14:imgProps>
              </a:ext>
              <a:ext uri="{28A0092B-C50C-407E-A947-70E740481C1C}">
                <a14:useLocalDpi xmlns:a14="http://schemas.microsoft.com/office/drawing/2010/main" val="0"/>
              </a:ext>
            </a:extLst>
          </a:blip>
          <a:srcRect/>
          <a:stretch>
            <a:fillRect/>
          </a:stretch>
        </p:blipFill>
        <p:spPr bwMode="auto">
          <a:xfrm>
            <a:off x="3740231" y="4691964"/>
            <a:ext cx="1363299" cy="1465547"/>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Image result for process air handling uni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5200" r="95800"/>
                    </a14:imgEffect>
                  </a14:imgLayer>
                </a14:imgProps>
              </a:ext>
              <a:ext uri="{28A0092B-C50C-407E-A947-70E740481C1C}">
                <a14:useLocalDpi xmlns:a14="http://schemas.microsoft.com/office/drawing/2010/main" val="0"/>
              </a:ext>
            </a:extLst>
          </a:blip>
          <a:srcRect/>
          <a:stretch>
            <a:fillRect/>
          </a:stretch>
        </p:blipFill>
        <p:spPr bwMode="auto">
          <a:xfrm>
            <a:off x="6159042" y="3537267"/>
            <a:ext cx="3088705" cy="3088705"/>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Image result for liebert uni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6829" y="1137781"/>
            <a:ext cx="2405452" cy="2271817"/>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Image result for emergency stop butt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6463" y="4331440"/>
            <a:ext cx="1856105" cy="1856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1618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Edge Computing and IoT</a:t>
            </a:r>
          </a:p>
        </p:txBody>
      </p:sp>
      <p:pic>
        <p:nvPicPr>
          <p:cNvPr id="1026" name="Picture 2" descr="Image result for ge profile wall ove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7568" y="1863969"/>
            <a:ext cx="2180649" cy="22715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iftmaster garage door open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310" t="21269" r="13364" b="17820"/>
          <a:stretch/>
        </p:blipFill>
        <p:spPr bwMode="auto">
          <a:xfrm>
            <a:off x="2874922" y="1863969"/>
            <a:ext cx="3552093" cy="19666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bove the range microwav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9450" y="1828933"/>
            <a:ext cx="2341580" cy="23415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ge kitchen ap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096" y="4733461"/>
            <a:ext cx="1447591" cy="109759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chamberlain myq ap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3179" y="4733462"/>
            <a:ext cx="1097598" cy="109759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big x"/>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02655" y="4731746"/>
            <a:ext cx="1099313" cy="109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541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Common Thread</a:t>
            </a:r>
          </a:p>
        </p:txBody>
      </p:sp>
      <p:pic>
        <p:nvPicPr>
          <p:cNvPr id="4" name="Picture 8" descr="https://media.newyorker.com/photos/590978e1ebe912338a378114/master/w_767,c_limit/2016CP18_266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8067" y="2060065"/>
            <a:ext cx="3924783" cy="302006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5109212" y="1761225"/>
            <a:ext cx="3837584" cy="3742426"/>
            <a:chOff x="5207921" y="1311686"/>
            <a:chExt cx="3837584" cy="3742426"/>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7872" y="1328421"/>
              <a:ext cx="2024243" cy="1828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0794" y="3013876"/>
              <a:ext cx="2082159" cy="204023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7921" y="3119268"/>
              <a:ext cx="2162938" cy="188203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7035221" y="1311686"/>
              <a:ext cx="2010284" cy="1828800"/>
            </a:xfrm>
            <a:prstGeom prst="rect">
              <a:avLst/>
            </a:prstGeom>
          </p:spPr>
        </p:pic>
      </p:grpSp>
      <p:cxnSp>
        <p:nvCxnSpPr>
          <p:cNvPr id="16" name="Straight Connector 15"/>
          <p:cNvCxnSpPr/>
          <p:nvPr/>
        </p:nvCxnSpPr>
        <p:spPr>
          <a:xfrm flipV="1">
            <a:off x="4391561" y="3568807"/>
            <a:ext cx="964954" cy="1291"/>
          </a:xfrm>
          <a:prstGeom prst="line">
            <a:avLst/>
          </a:prstGeom>
          <a:ln w="76200"/>
        </p:spPr>
        <p:style>
          <a:lnRef idx="3">
            <a:schemeClr val="dk1"/>
          </a:lnRef>
          <a:fillRef idx="0">
            <a:schemeClr val="dk1"/>
          </a:fillRef>
          <a:effectRef idx="2">
            <a:schemeClr val="dk1"/>
          </a:effectRef>
          <a:fontRef idx="minor">
            <a:schemeClr val="tx1"/>
          </a:fontRef>
        </p:style>
      </p:cxnSp>
      <p:sp>
        <p:nvSpPr>
          <p:cNvPr id="17" name="TextBox 16"/>
          <p:cNvSpPr txBox="1"/>
          <p:nvPr/>
        </p:nvSpPr>
        <p:spPr>
          <a:xfrm>
            <a:off x="709476" y="5673437"/>
            <a:ext cx="3241964" cy="369332"/>
          </a:xfrm>
          <a:prstGeom prst="rect">
            <a:avLst/>
          </a:prstGeom>
          <a:noFill/>
        </p:spPr>
        <p:txBody>
          <a:bodyPr wrap="square" rtlCol="0">
            <a:spAutoFit/>
          </a:bodyPr>
          <a:lstStyle/>
          <a:p>
            <a:pPr algn="ctr"/>
            <a:r>
              <a:rPr lang="en-US" dirty="0"/>
              <a:t>MISSION CRITICAL FACILITY</a:t>
            </a:r>
          </a:p>
        </p:txBody>
      </p:sp>
      <p:sp>
        <p:nvSpPr>
          <p:cNvPr id="18" name="TextBox 17"/>
          <p:cNvSpPr txBox="1"/>
          <p:nvPr/>
        </p:nvSpPr>
        <p:spPr>
          <a:xfrm>
            <a:off x="5433876" y="5673437"/>
            <a:ext cx="3241964" cy="369332"/>
          </a:xfrm>
          <a:prstGeom prst="rect">
            <a:avLst/>
          </a:prstGeom>
          <a:noFill/>
        </p:spPr>
        <p:txBody>
          <a:bodyPr wrap="square" rtlCol="0">
            <a:spAutoFit/>
          </a:bodyPr>
          <a:lstStyle/>
          <a:p>
            <a:pPr algn="ctr"/>
            <a:r>
              <a:rPr lang="en-US" dirty="0"/>
              <a:t>FIRE PROTECTION</a:t>
            </a:r>
          </a:p>
        </p:txBody>
      </p:sp>
    </p:spTree>
    <p:extLst>
      <p:ext uri="{BB962C8B-B14F-4D97-AF65-F5344CB8AC3E}">
        <p14:creationId xmlns:p14="http://schemas.microsoft.com/office/powerpoint/2010/main" val="29459579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Edge Computing and IoT</a:t>
            </a:r>
          </a:p>
        </p:txBody>
      </p:sp>
      <p:pic>
        <p:nvPicPr>
          <p:cNvPr id="2050" name="Picture 2" descr="Image result for tesl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81578" y="1355082"/>
            <a:ext cx="3355224" cy="20970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waym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2499" y="1378073"/>
            <a:ext cx="2657120" cy="19928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tesla tru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114" y="3746998"/>
            <a:ext cx="3872484" cy="201168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delivery dro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9838" y="3601328"/>
            <a:ext cx="3722443" cy="2482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0499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Edge Computing and IoT</a:t>
            </a:r>
          </a:p>
        </p:txBody>
      </p:sp>
      <p:sp>
        <p:nvSpPr>
          <p:cNvPr id="3" name="Content Placeholder 2"/>
          <p:cNvSpPr>
            <a:spLocks noGrp="1"/>
          </p:cNvSpPr>
          <p:nvPr>
            <p:ph idx="1"/>
          </p:nvPr>
        </p:nvSpPr>
        <p:spPr>
          <a:xfrm>
            <a:off x="379828" y="1524837"/>
            <a:ext cx="8602394" cy="4652126"/>
          </a:xfrm>
        </p:spPr>
        <p:txBody>
          <a:bodyPr>
            <a:normAutofit/>
          </a:bodyPr>
          <a:lstStyle/>
          <a:p>
            <a:r>
              <a:rPr lang="en-US" dirty="0"/>
              <a:t>Data processing to support IoT will be rapidly growing</a:t>
            </a:r>
          </a:p>
          <a:p>
            <a:r>
              <a:rPr lang="en-US" dirty="0"/>
              <a:t>Computing must be close to the devices they support to keep the speed high</a:t>
            </a:r>
          </a:p>
          <a:p>
            <a:pPr lvl="1"/>
            <a:r>
              <a:rPr lang="en-US" dirty="0"/>
              <a:t>Concept of “Edge Computing”</a:t>
            </a:r>
          </a:p>
          <a:p>
            <a:r>
              <a:rPr lang="en-US" dirty="0"/>
              <a:t>In the next five years…</a:t>
            </a:r>
          </a:p>
          <a:p>
            <a:pPr lvl="1"/>
            <a:r>
              <a:rPr lang="en-US" dirty="0"/>
              <a:t>Thousands of small data centers</a:t>
            </a:r>
          </a:p>
          <a:p>
            <a:pPr lvl="1"/>
            <a:r>
              <a:rPr lang="en-US" dirty="0"/>
              <a:t>Distributed throughout the U.S.</a:t>
            </a:r>
          </a:p>
          <a:p>
            <a:pPr lvl="1"/>
            <a:r>
              <a:rPr lang="en-US" dirty="0"/>
              <a:t>All will need a credible fire protection strategy</a:t>
            </a:r>
          </a:p>
        </p:txBody>
      </p:sp>
    </p:spTree>
    <p:extLst>
      <p:ext uri="{BB962C8B-B14F-4D97-AF65-F5344CB8AC3E}">
        <p14:creationId xmlns:p14="http://schemas.microsoft.com/office/powerpoint/2010/main" val="11899196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edge computi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911"/>
          <a:stretch/>
        </p:blipFill>
        <p:spPr bwMode="auto">
          <a:xfrm>
            <a:off x="0" y="0"/>
            <a:ext cx="9144000" cy="6252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8768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Edge Computing and IoT</a:t>
            </a:r>
          </a:p>
        </p:txBody>
      </p:sp>
      <p:sp>
        <p:nvSpPr>
          <p:cNvPr id="3" name="Content Placeholder 2"/>
          <p:cNvSpPr>
            <a:spLocks noGrp="1"/>
          </p:cNvSpPr>
          <p:nvPr>
            <p:ph idx="1"/>
          </p:nvPr>
        </p:nvSpPr>
        <p:spPr>
          <a:xfrm>
            <a:off x="379828" y="1524837"/>
            <a:ext cx="8602394" cy="4652126"/>
          </a:xfrm>
        </p:spPr>
        <p:txBody>
          <a:bodyPr>
            <a:normAutofit/>
          </a:bodyPr>
          <a:lstStyle/>
          <a:p>
            <a:r>
              <a:rPr lang="en-US" dirty="0"/>
              <a:t>Data processing to support IoT will be rapidly growing</a:t>
            </a:r>
          </a:p>
          <a:p>
            <a:r>
              <a:rPr lang="en-US" dirty="0"/>
              <a:t>Computing must be close to the devices they support to keep the speed high</a:t>
            </a:r>
          </a:p>
          <a:p>
            <a:pPr lvl="1"/>
            <a:r>
              <a:rPr lang="en-US" dirty="0"/>
              <a:t>Concept of “Edge Computing”</a:t>
            </a:r>
          </a:p>
          <a:p>
            <a:r>
              <a:rPr lang="en-US" dirty="0"/>
              <a:t>In the next five years…</a:t>
            </a:r>
          </a:p>
          <a:p>
            <a:pPr lvl="1"/>
            <a:r>
              <a:rPr lang="en-US" dirty="0"/>
              <a:t>Thousands of small data centers</a:t>
            </a:r>
          </a:p>
          <a:p>
            <a:pPr lvl="1"/>
            <a:r>
              <a:rPr lang="en-US" dirty="0"/>
              <a:t>Distributed throughout the U.S.</a:t>
            </a:r>
          </a:p>
          <a:p>
            <a:pPr lvl="1"/>
            <a:r>
              <a:rPr lang="en-US" dirty="0"/>
              <a:t>All will need a credible fire protection strategy</a:t>
            </a:r>
          </a:p>
        </p:txBody>
      </p:sp>
    </p:spTree>
    <p:extLst>
      <p:ext uri="{BB962C8B-B14F-4D97-AF65-F5344CB8AC3E}">
        <p14:creationId xmlns:p14="http://schemas.microsoft.com/office/powerpoint/2010/main" val="3788405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Telecom Predictions</a:t>
            </a:r>
          </a:p>
        </p:txBody>
      </p:sp>
      <p:sp>
        <p:nvSpPr>
          <p:cNvPr id="3" name="Content Placeholder 2"/>
          <p:cNvSpPr>
            <a:spLocks noGrp="1"/>
          </p:cNvSpPr>
          <p:nvPr>
            <p:ph idx="1"/>
          </p:nvPr>
        </p:nvSpPr>
        <p:spPr>
          <a:xfrm>
            <a:off x="246185" y="1524837"/>
            <a:ext cx="5392615" cy="4652126"/>
          </a:xfrm>
        </p:spPr>
        <p:txBody>
          <a:bodyPr>
            <a:normAutofit fontScale="85000" lnSpcReduction="10000"/>
          </a:bodyPr>
          <a:lstStyle/>
          <a:p>
            <a:r>
              <a:rPr lang="en-US" dirty="0"/>
              <a:t>Telecommunications Central Offices are becoming data centers</a:t>
            </a:r>
          </a:p>
          <a:p>
            <a:r>
              <a:rPr lang="en-US" dirty="0"/>
              <a:t>Telco switching equipment is becoming IT equipment</a:t>
            </a:r>
          </a:p>
          <a:p>
            <a:r>
              <a:rPr lang="en-US" dirty="0"/>
              <a:t>Increased number of connections will need to be handled</a:t>
            </a:r>
          </a:p>
          <a:p>
            <a:r>
              <a:rPr lang="en-US" dirty="0"/>
              <a:t>Need for data processing to be near the connectivity telco facilities offer</a:t>
            </a:r>
          </a:p>
          <a:p>
            <a:r>
              <a:rPr lang="en-US" dirty="0"/>
              <a:t>Suppression changes</a:t>
            </a:r>
          </a:p>
          <a:p>
            <a:pPr lvl="1"/>
            <a:r>
              <a:rPr lang="en-US" dirty="0"/>
              <a:t>Telco facilities often don’t have suppression</a:t>
            </a:r>
          </a:p>
          <a:p>
            <a:pPr lvl="1"/>
            <a:r>
              <a:rPr lang="en-US" dirty="0"/>
              <a:t>Data centers have suppression</a:t>
            </a:r>
          </a:p>
          <a:p>
            <a:endParaRPr lang="en-US" dirty="0"/>
          </a:p>
        </p:txBody>
      </p:sp>
      <p:pic>
        <p:nvPicPr>
          <p:cNvPr id="3074" name="Picture 2" descr="https://upload.wikimedia.org/wikipedia/commons/3/3f/Inland_Terminal_1_Eighth_Avenu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2776" y="1524837"/>
            <a:ext cx="325437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7851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Storage Systems</a:t>
            </a:r>
          </a:p>
        </p:txBody>
      </p:sp>
      <p:sp>
        <p:nvSpPr>
          <p:cNvPr id="3" name="Content Placeholder 2"/>
          <p:cNvSpPr>
            <a:spLocks noGrp="1"/>
          </p:cNvSpPr>
          <p:nvPr>
            <p:ph idx="1"/>
          </p:nvPr>
        </p:nvSpPr>
        <p:spPr/>
        <p:txBody>
          <a:bodyPr/>
          <a:lstStyle/>
          <a:p>
            <a:r>
              <a:rPr lang="en-US" dirty="0"/>
              <a:t>Two converging technologies</a:t>
            </a:r>
          </a:p>
          <a:p>
            <a:pPr lvl="1"/>
            <a:r>
              <a:rPr lang="en-US" dirty="0"/>
              <a:t>Better batteries – lithium-ion </a:t>
            </a:r>
          </a:p>
          <a:p>
            <a:pPr lvl="1"/>
            <a:r>
              <a:rPr lang="en-US" dirty="0"/>
              <a:t>Plentiful renewable energy sources</a:t>
            </a:r>
          </a:p>
          <a:p>
            <a:r>
              <a:rPr lang="en-US" dirty="0"/>
              <a:t>Big shift coming in the energy grid</a:t>
            </a:r>
          </a:p>
          <a:p>
            <a:pPr lvl="1"/>
            <a:r>
              <a:rPr lang="en-US" dirty="0"/>
              <a:t>On-site energy storage</a:t>
            </a:r>
          </a:p>
          <a:p>
            <a:pPr lvl="1"/>
            <a:r>
              <a:rPr lang="en-US" dirty="0"/>
              <a:t>Utility scale energy storage</a:t>
            </a:r>
          </a:p>
        </p:txBody>
      </p:sp>
    </p:spTree>
    <p:extLst>
      <p:ext uri="{BB962C8B-B14F-4D97-AF65-F5344CB8AC3E}">
        <p14:creationId xmlns:p14="http://schemas.microsoft.com/office/powerpoint/2010/main" val="38842755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On-Site Energy Storage</a:t>
            </a:r>
          </a:p>
        </p:txBody>
      </p:sp>
      <p:pic>
        <p:nvPicPr>
          <p:cNvPr id="9218" name="Picture 2" descr="Image result for battery storage contain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910" y="1364563"/>
            <a:ext cx="9094180" cy="4691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2066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Grid Scale Energy Storage</a:t>
            </a:r>
          </a:p>
        </p:txBody>
      </p:sp>
      <p:pic>
        <p:nvPicPr>
          <p:cNvPr id="6146" name="Picture 2" descr="Image result for smart grid"/>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5384"/>
          <a:stretch/>
        </p:blipFill>
        <p:spPr bwMode="auto">
          <a:xfrm>
            <a:off x="760975" y="1434427"/>
            <a:ext cx="7622051" cy="4807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1340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Storage Systems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565463"/>
              </p:ext>
            </p:extLst>
          </p:nvPr>
        </p:nvGraphicFramePr>
        <p:xfrm>
          <a:off x="628650" y="1359592"/>
          <a:ext cx="7886700" cy="46521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31364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Li-Ion Battery Fire Protection</a:t>
            </a:r>
          </a:p>
        </p:txBody>
      </p:sp>
      <p:sp>
        <p:nvSpPr>
          <p:cNvPr id="3" name="Content Placeholder 2"/>
          <p:cNvSpPr>
            <a:spLocks noGrp="1"/>
          </p:cNvSpPr>
          <p:nvPr>
            <p:ph idx="1"/>
          </p:nvPr>
        </p:nvSpPr>
        <p:spPr/>
        <p:txBody>
          <a:bodyPr/>
          <a:lstStyle/>
          <a:p>
            <a:r>
              <a:rPr lang="en-US" dirty="0"/>
              <a:t>Still a Moving Target</a:t>
            </a:r>
          </a:p>
          <a:p>
            <a:pPr lvl="1"/>
            <a:r>
              <a:rPr lang="en-US" dirty="0"/>
              <a:t>No clear winner in fire extinguishment yet</a:t>
            </a:r>
          </a:p>
          <a:p>
            <a:pPr lvl="1"/>
            <a:r>
              <a:rPr lang="en-US" dirty="0"/>
              <a:t>Special hazard systems can delay explosion</a:t>
            </a:r>
          </a:p>
          <a:p>
            <a:r>
              <a:rPr lang="en-US" dirty="0"/>
              <a:t>Current strategy 2019</a:t>
            </a:r>
          </a:p>
          <a:p>
            <a:pPr lvl="1"/>
            <a:r>
              <a:rPr lang="en-US" dirty="0"/>
              <a:t>Protect against fire exposure to the batteries</a:t>
            </a:r>
          </a:p>
          <a:p>
            <a:pPr lvl="1"/>
            <a:r>
              <a:rPr lang="en-US" dirty="0"/>
              <a:t>Gas detection </a:t>
            </a:r>
          </a:p>
          <a:p>
            <a:pPr lvl="1"/>
            <a:r>
              <a:rPr lang="en-US" dirty="0"/>
              <a:t>Aspirating smoke detection</a:t>
            </a:r>
          </a:p>
          <a:p>
            <a:pPr lvl="1"/>
            <a:r>
              <a:rPr lang="en-US" dirty="0"/>
              <a:t>Fire extinguishing systems – clean agent</a:t>
            </a:r>
          </a:p>
          <a:p>
            <a:endParaRPr lang="en-US" dirty="0"/>
          </a:p>
        </p:txBody>
      </p:sp>
    </p:spTree>
    <p:extLst>
      <p:ext uri="{BB962C8B-B14F-4D97-AF65-F5344CB8AC3E}">
        <p14:creationId xmlns:p14="http://schemas.microsoft.com/office/powerpoint/2010/main" val="2207431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Occupancy Codes – MCFP </a:t>
            </a:r>
          </a:p>
        </p:txBody>
      </p:sp>
      <p:sp>
        <p:nvSpPr>
          <p:cNvPr id="3" name="Content Placeholder 2"/>
          <p:cNvSpPr>
            <a:spLocks noGrp="1"/>
          </p:cNvSpPr>
          <p:nvPr>
            <p:ph idx="1"/>
          </p:nvPr>
        </p:nvSpPr>
        <p:spPr/>
        <p:txBody>
          <a:bodyPr>
            <a:normAutofit fontScale="92500" lnSpcReduction="10000"/>
          </a:bodyPr>
          <a:lstStyle/>
          <a:p>
            <a:r>
              <a:rPr lang="en-US" dirty="0"/>
              <a:t>NFPA 37 – Combustion Engines and Gas Turbines</a:t>
            </a:r>
          </a:p>
          <a:p>
            <a:r>
              <a:rPr lang="en-US" dirty="0"/>
              <a:t>NFPA 45 – Laboratories</a:t>
            </a:r>
          </a:p>
          <a:p>
            <a:r>
              <a:rPr lang="en-US" dirty="0"/>
              <a:t>NFPA 75 – Data Centers</a:t>
            </a:r>
          </a:p>
          <a:p>
            <a:r>
              <a:rPr lang="en-US" dirty="0"/>
              <a:t>NFPA 76 – Telecommunications Facilities</a:t>
            </a:r>
          </a:p>
          <a:p>
            <a:r>
              <a:rPr lang="en-US" dirty="0"/>
              <a:t>NFPA 99 – Healthcare Facilities</a:t>
            </a:r>
          </a:p>
          <a:p>
            <a:r>
              <a:rPr lang="en-US" dirty="0"/>
              <a:t>NFPA 232 – Protection of Records</a:t>
            </a:r>
          </a:p>
          <a:p>
            <a:r>
              <a:rPr lang="en-US" dirty="0"/>
              <a:t>NFPA 318 – Semiconductor Manufacturing</a:t>
            </a:r>
          </a:p>
          <a:p>
            <a:r>
              <a:rPr lang="en-US" dirty="0"/>
              <a:t>NFPA 409 – Aircraft Hangers</a:t>
            </a:r>
          </a:p>
          <a:p>
            <a:r>
              <a:rPr lang="en-US" dirty="0"/>
              <a:t>NFPA 850/851 – Power Plants</a:t>
            </a:r>
          </a:p>
        </p:txBody>
      </p:sp>
    </p:spTree>
    <p:extLst>
      <p:ext uri="{BB962C8B-B14F-4D97-AF65-F5344CB8AC3E}">
        <p14:creationId xmlns:p14="http://schemas.microsoft.com/office/powerpoint/2010/main" val="9512262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Future Needs of Fire Protection</a:t>
            </a:r>
          </a:p>
        </p:txBody>
      </p:sp>
      <p:sp>
        <p:nvSpPr>
          <p:cNvPr id="3" name="Content Placeholder 2"/>
          <p:cNvSpPr>
            <a:spLocks noGrp="1"/>
          </p:cNvSpPr>
          <p:nvPr>
            <p:ph idx="1"/>
          </p:nvPr>
        </p:nvSpPr>
        <p:spPr>
          <a:xfrm>
            <a:off x="959241" y="2643218"/>
            <a:ext cx="3169627" cy="3019028"/>
          </a:xfrm>
        </p:spPr>
        <p:txBody>
          <a:bodyPr>
            <a:normAutofit/>
          </a:bodyPr>
          <a:lstStyle/>
          <a:p>
            <a:pPr marL="0" indent="0">
              <a:buNone/>
            </a:pPr>
            <a:r>
              <a:rPr lang="en-US" sz="4000" dirty="0"/>
              <a:t>What will the future of MCFP look like?</a:t>
            </a:r>
          </a:p>
        </p:txBody>
      </p:sp>
      <p:pic>
        <p:nvPicPr>
          <p:cNvPr id="4" name="Picture 4" descr="Image result for crystal ball"/>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250" b="100000" l="3782" r="95798">
                        <a14:foregroundMark x1="12605" y1="29375" x2="24790" y2="15625"/>
                        <a14:foregroundMark x1="26891" y1="8125" x2="41176" y2="5313"/>
                        <a14:foregroundMark x1="14706" y1="33438" x2="13445" y2="44063"/>
                        <a14:foregroundMark x1="3782" y1="32813" x2="5042" y2="39063"/>
                        <a14:foregroundMark x1="75210" y1="13125" x2="79832" y2="22813"/>
                        <a14:foregroundMark x1="64706" y1="22188" x2="47059" y2="39688"/>
                        <a14:foregroundMark x1="34454" y1="28750" x2="58403" y2="40313"/>
                        <a14:foregroundMark x1="46218" y1="1250" x2="51261" y2="1563"/>
                        <a14:foregroundMark x1="93277" y1="26875" x2="96218" y2="32188"/>
                        <a14:foregroundMark x1="25630" y1="78125" x2="74790" y2="80313"/>
                        <a14:foregroundMark x1="71008" y1="88750" x2="28151" y2="81875"/>
                        <a14:foregroundMark x1="14286" y1="51875" x2="9664" y2="45938"/>
                        <a14:foregroundMark x1="34874" y1="48750" x2="70168" y2="36875"/>
                        <a14:foregroundMark x1="63866" y1="61250" x2="81513" y2="48438"/>
                      </a14:backgroundRemoval>
                    </a14:imgEffect>
                  </a14:imgLayer>
                </a14:imgProps>
              </a:ext>
              <a:ext uri="{28A0092B-C50C-407E-A947-70E740481C1C}">
                <a14:useLocalDpi xmlns:a14="http://schemas.microsoft.com/office/drawing/2010/main" val="0"/>
              </a:ext>
            </a:extLst>
          </a:blip>
          <a:srcRect/>
          <a:stretch>
            <a:fillRect/>
          </a:stretch>
        </p:blipFill>
        <p:spPr bwMode="auto">
          <a:xfrm>
            <a:off x="4465578" y="1270066"/>
            <a:ext cx="3412330" cy="458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9272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ome automation senso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67" y="2208628"/>
            <a:ext cx="2822843" cy="28228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Future Needs of Fire Protection</a:t>
            </a:r>
          </a:p>
        </p:txBody>
      </p:sp>
      <p:sp>
        <p:nvSpPr>
          <p:cNvPr id="3" name="Content Placeholder 2"/>
          <p:cNvSpPr>
            <a:spLocks noGrp="1"/>
          </p:cNvSpPr>
          <p:nvPr>
            <p:ph idx="1"/>
          </p:nvPr>
        </p:nvSpPr>
        <p:spPr>
          <a:xfrm>
            <a:off x="2314135" y="1524837"/>
            <a:ext cx="6625883" cy="4652126"/>
          </a:xfrm>
        </p:spPr>
        <p:txBody>
          <a:bodyPr/>
          <a:lstStyle/>
          <a:p>
            <a:r>
              <a:rPr lang="en-US" dirty="0"/>
              <a:t>Combination of Environmental Sensors, Fire, and Gas Detection</a:t>
            </a:r>
          </a:p>
          <a:p>
            <a:pPr lvl="1"/>
            <a:r>
              <a:rPr lang="en-US" dirty="0"/>
              <a:t>Temperature </a:t>
            </a:r>
          </a:p>
          <a:p>
            <a:pPr lvl="1"/>
            <a:r>
              <a:rPr lang="en-US" dirty="0"/>
              <a:t>Humidity</a:t>
            </a:r>
          </a:p>
          <a:p>
            <a:pPr lvl="1"/>
            <a:r>
              <a:rPr lang="en-US" dirty="0"/>
              <a:t>Air quality – particulate</a:t>
            </a:r>
          </a:p>
          <a:p>
            <a:pPr lvl="1"/>
            <a:r>
              <a:rPr lang="en-US" dirty="0"/>
              <a:t>Explosive atmosphere</a:t>
            </a:r>
          </a:p>
          <a:p>
            <a:pPr lvl="1"/>
            <a:r>
              <a:rPr lang="en-US" dirty="0"/>
              <a:t>Video – flame, smoke, motion, hot surfaces (thermal imaging)</a:t>
            </a:r>
          </a:p>
          <a:p>
            <a:pPr lvl="1"/>
            <a:r>
              <a:rPr lang="en-US" dirty="0"/>
              <a:t>Smoke </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33060509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Future Needs of Fire Protection</a:t>
            </a:r>
          </a:p>
        </p:txBody>
      </p:sp>
      <p:sp>
        <p:nvSpPr>
          <p:cNvPr id="3" name="Content Placeholder 2"/>
          <p:cNvSpPr>
            <a:spLocks noGrp="1"/>
          </p:cNvSpPr>
          <p:nvPr>
            <p:ph idx="1"/>
          </p:nvPr>
        </p:nvSpPr>
        <p:spPr/>
        <p:txBody>
          <a:bodyPr/>
          <a:lstStyle/>
          <a:p>
            <a:r>
              <a:rPr lang="en-US" dirty="0"/>
              <a:t>Internet Connectivity of Systems</a:t>
            </a:r>
          </a:p>
          <a:p>
            <a:pPr lvl="1">
              <a:spcBef>
                <a:spcPts val="1800"/>
              </a:spcBef>
            </a:pPr>
            <a:r>
              <a:rPr lang="en-US" dirty="0"/>
              <a:t>Report status to mobile connections</a:t>
            </a:r>
          </a:p>
          <a:p>
            <a:pPr lvl="1">
              <a:spcBef>
                <a:spcPts val="1800"/>
              </a:spcBef>
            </a:pPr>
            <a:r>
              <a:rPr lang="en-US" dirty="0"/>
              <a:t>Tied in with building access system</a:t>
            </a:r>
          </a:p>
          <a:p>
            <a:pPr lvl="1">
              <a:spcBef>
                <a:spcPts val="1800"/>
              </a:spcBef>
            </a:pPr>
            <a:r>
              <a:rPr lang="en-US" dirty="0"/>
              <a:t>Use sensors to measure changes driving towards </a:t>
            </a:r>
            <a:r>
              <a:rPr lang="en-US" u="sng" dirty="0"/>
              <a:t>predictive maintenance</a:t>
            </a:r>
            <a:r>
              <a:rPr lang="en-US" dirty="0"/>
              <a:t> cycles</a:t>
            </a:r>
          </a:p>
        </p:txBody>
      </p:sp>
      <p:pic>
        <p:nvPicPr>
          <p:cNvPr id="2050" name="Picture 2" descr="Image result for iphone fire ap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2820" y="4361353"/>
            <a:ext cx="285750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9913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Future Needs of Fire Protection</a:t>
            </a:r>
          </a:p>
        </p:txBody>
      </p:sp>
      <p:sp>
        <p:nvSpPr>
          <p:cNvPr id="3" name="Content Placeholder 2"/>
          <p:cNvSpPr>
            <a:spLocks noGrp="1"/>
          </p:cNvSpPr>
          <p:nvPr>
            <p:ph idx="1"/>
          </p:nvPr>
        </p:nvSpPr>
        <p:spPr/>
        <p:txBody>
          <a:bodyPr>
            <a:normAutofit/>
          </a:bodyPr>
          <a:lstStyle/>
          <a:p>
            <a:r>
              <a:rPr lang="en-US" dirty="0"/>
              <a:t>Suppression Systems are Ripe for Innovation</a:t>
            </a:r>
          </a:p>
          <a:p>
            <a:pPr lvl="1">
              <a:spcBef>
                <a:spcPts val="1800"/>
              </a:spcBef>
            </a:pPr>
            <a:r>
              <a:rPr lang="en-US" u="sng" dirty="0"/>
              <a:t>More supervision</a:t>
            </a:r>
            <a:r>
              <a:rPr lang="en-US" dirty="0"/>
              <a:t> to warn about </a:t>
            </a:r>
            <a:r>
              <a:rPr lang="en-US" u="sng" dirty="0"/>
              <a:t>tampering</a:t>
            </a:r>
            <a:r>
              <a:rPr lang="en-US" dirty="0"/>
              <a:t> or human-caused impairment</a:t>
            </a:r>
          </a:p>
          <a:p>
            <a:pPr lvl="1">
              <a:spcBef>
                <a:spcPts val="1800"/>
              </a:spcBef>
            </a:pPr>
            <a:r>
              <a:rPr lang="en-US" dirty="0"/>
              <a:t>More </a:t>
            </a:r>
            <a:r>
              <a:rPr lang="en-US" u="sng" dirty="0"/>
              <a:t>self-testing</a:t>
            </a:r>
            <a:r>
              <a:rPr lang="en-US" dirty="0"/>
              <a:t> features built into systems </a:t>
            </a:r>
            <a:r>
              <a:rPr lang="en-US" u="sng" dirty="0"/>
              <a:t>driving down</a:t>
            </a:r>
            <a:r>
              <a:rPr lang="en-US" dirty="0"/>
              <a:t> the need for inspections and </a:t>
            </a:r>
            <a:r>
              <a:rPr lang="en-US" u="sng" dirty="0"/>
              <a:t>testing</a:t>
            </a:r>
          </a:p>
          <a:p>
            <a:pPr lvl="1">
              <a:spcBef>
                <a:spcPts val="1800"/>
              </a:spcBef>
            </a:pPr>
            <a:r>
              <a:rPr lang="en-US" dirty="0"/>
              <a:t>Integration with ongoing fire detection for </a:t>
            </a:r>
            <a:r>
              <a:rPr lang="en-US" u="sng" dirty="0"/>
              <a:t>cycling on/off</a:t>
            </a:r>
            <a:r>
              <a:rPr lang="en-US" dirty="0"/>
              <a:t> of the suppression system</a:t>
            </a:r>
          </a:p>
          <a:p>
            <a:pPr lvl="1">
              <a:spcBef>
                <a:spcPts val="1800"/>
              </a:spcBef>
            </a:pPr>
            <a:r>
              <a:rPr lang="en-US" dirty="0"/>
              <a:t>New extinguishing agents</a:t>
            </a:r>
          </a:p>
          <a:p>
            <a:pPr lvl="1"/>
            <a:endParaRPr lang="en-US" dirty="0"/>
          </a:p>
        </p:txBody>
      </p:sp>
    </p:spTree>
    <p:extLst>
      <p:ext uri="{BB962C8B-B14F-4D97-AF65-F5344CB8AC3E}">
        <p14:creationId xmlns:p14="http://schemas.microsoft.com/office/powerpoint/2010/main" val="37266554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1049981"/>
            <a:ext cx="9144000" cy="2852737"/>
          </a:xfrm>
        </p:spPr>
        <p:txBody>
          <a:bodyPr>
            <a:normAutofit/>
          </a:bodyPr>
          <a:lstStyle/>
          <a:p>
            <a:pPr algn="ctr"/>
            <a:r>
              <a:rPr lang="en-US" sz="8800" dirty="0"/>
              <a:t>QUESTIONS?</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4575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vert="horz" lIns="91440" tIns="45720" rIns="91440" bIns="45720" rtlCol="0" anchor="ctr">
            <a:normAutofit/>
          </a:bodyPr>
          <a:lstStyle/>
          <a:p>
            <a:r>
              <a:rPr lang="en-US" dirty="0"/>
              <a:t>Shaw Data Center Fire – 2012</a:t>
            </a:r>
            <a:endParaRPr lang="en-CA" dirty="0"/>
          </a:p>
        </p:txBody>
      </p:sp>
      <p:sp>
        <p:nvSpPr>
          <p:cNvPr id="8195" name="Rectangle 3"/>
          <p:cNvSpPr>
            <a:spLocks noGrp="1" noChangeArrowheads="1"/>
          </p:cNvSpPr>
          <p:nvPr>
            <p:ph idx="1"/>
          </p:nvPr>
        </p:nvSpPr>
        <p:spPr>
          <a:xfrm>
            <a:off x="0" y="1524837"/>
            <a:ext cx="8515350" cy="4652126"/>
          </a:xfrm>
        </p:spPr>
        <p:txBody>
          <a:bodyPr vert="horz" lIns="91440" tIns="45720" rIns="91440" bIns="45720" rtlCol="0">
            <a:noAutofit/>
          </a:bodyPr>
          <a:lstStyle/>
          <a:p>
            <a:r>
              <a:rPr lang="en-US" sz="2000" dirty="0"/>
              <a:t>What Actually Happened…</a:t>
            </a:r>
          </a:p>
          <a:p>
            <a:pPr lvl="1"/>
            <a:r>
              <a:rPr lang="en-US" sz="1800" dirty="0"/>
              <a:t>Electrical transformer power and explosion</a:t>
            </a:r>
          </a:p>
          <a:p>
            <a:pPr lvl="1"/>
            <a:r>
              <a:rPr lang="en-US" sz="1800" dirty="0"/>
              <a:t>Destroyed both primary and emergency </a:t>
            </a:r>
            <a:br>
              <a:rPr lang="en-US" sz="1800" dirty="0"/>
            </a:br>
            <a:r>
              <a:rPr lang="en-US" sz="1800" dirty="0"/>
              <a:t>power</a:t>
            </a:r>
          </a:p>
          <a:p>
            <a:pPr lvl="2"/>
            <a:r>
              <a:rPr lang="en-US" sz="1600" dirty="0"/>
              <a:t>All connected equipment shut-down</a:t>
            </a:r>
          </a:p>
          <a:p>
            <a:pPr lvl="1"/>
            <a:r>
              <a:rPr lang="en-US" sz="1800" dirty="0"/>
              <a:t>Sprinklers operated for 2+ hours</a:t>
            </a:r>
          </a:p>
          <a:p>
            <a:pPr lvl="2"/>
            <a:r>
              <a:rPr lang="en-US" sz="1600" dirty="0"/>
              <a:t>Soaking other data centers below</a:t>
            </a:r>
          </a:p>
          <a:p>
            <a:r>
              <a:rPr lang="en-US" sz="2000" dirty="0"/>
              <a:t>Approximately 3 Days of Downtime</a:t>
            </a:r>
          </a:p>
          <a:p>
            <a:pPr lvl="1"/>
            <a:r>
              <a:rPr lang="en-US" sz="1800" dirty="0"/>
              <a:t>30,000 customers without phone service</a:t>
            </a:r>
          </a:p>
          <a:p>
            <a:pPr lvl="1"/>
            <a:r>
              <a:rPr lang="en-US" sz="1800" dirty="0"/>
              <a:t>Even more experience internet service outage</a:t>
            </a:r>
          </a:p>
          <a:p>
            <a:pPr lvl="1"/>
            <a:r>
              <a:rPr lang="en-US" sz="1800" dirty="0"/>
              <a:t>Shut down 911 services</a:t>
            </a:r>
          </a:p>
          <a:p>
            <a:pPr lvl="1"/>
            <a:r>
              <a:rPr lang="en-US" sz="1800" dirty="0"/>
              <a:t>Shut down 3 radio stations</a:t>
            </a:r>
          </a:p>
          <a:p>
            <a:pPr lvl="1"/>
            <a:r>
              <a:rPr lang="en-US" sz="1800" dirty="0"/>
              <a:t>Shut down 1 bank’s ATM network</a:t>
            </a:r>
          </a:p>
          <a:p>
            <a:pPr lvl="1"/>
            <a:r>
              <a:rPr lang="en-US" sz="1800" dirty="0"/>
              <a:t>Shut down all Alberta Hospitals data comm.</a:t>
            </a:r>
          </a:p>
          <a:p>
            <a:pPr lvl="2"/>
            <a:r>
              <a:rPr lang="en-US" sz="1600" dirty="0"/>
              <a:t>Delayed 100s of surgeries for 3 days</a:t>
            </a:r>
          </a:p>
        </p:txBody>
      </p:sp>
      <p:grpSp>
        <p:nvGrpSpPr>
          <p:cNvPr id="8196" name="Group 5"/>
          <p:cNvGrpSpPr>
            <a:grpSpLocks/>
          </p:cNvGrpSpPr>
          <p:nvPr/>
        </p:nvGrpSpPr>
        <p:grpSpPr bwMode="auto">
          <a:xfrm>
            <a:off x="5965825" y="3792538"/>
            <a:ext cx="2749550" cy="2068512"/>
            <a:chOff x="1244184" y="3657599"/>
            <a:chExt cx="7495082" cy="1642413"/>
          </a:xfrm>
        </p:grpSpPr>
        <p:sp>
          <p:nvSpPr>
            <p:cNvPr id="7" name="Rectangle 6"/>
            <p:cNvSpPr/>
            <p:nvPr/>
          </p:nvSpPr>
          <p:spPr>
            <a:xfrm>
              <a:off x="1244184" y="3657599"/>
              <a:ext cx="7495082" cy="1642413"/>
            </a:xfrm>
            <a:prstGeom prst="rect">
              <a:avLst/>
            </a:prstGeom>
            <a:gradFill flip="none" rotWithShape="1">
              <a:gsLst>
                <a:gs pos="0">
                  <a:srgbClr val="015D41">
                    <a:tint val="66000"/>
                    <a:satMod val="160000"/>
                  </a:srgbClr>
                </a:gs>
                <a:gs pos="50000">
                  <a:srgbClr val="015D41">
                    <a:tint val="44500"/>
                    <a:satMod val="160000"/>
                  </a:srgbClr>
                </a:gs>
                <a:gs pos="100000">
                  <a:srgbClr val="015D41">
                    <a:tint val="23500"/>
                    <a:satMod val="160000"/>
                  </a:srgbClr>
                </a:gs>
              </a:gsLst>
              <a:lin ang="18900000" scaled="1"/>
              <a:tileRect/>
            </a:gradFill>
            <a:ln>
              <a:solidFill>
                <a:srgbClr val="015D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Calibri" pitchFamily="34" charset="0"/>
              </a:endParaRPr>
            </a:p>
          </p:txBody>
        </p:sp>
        <p:sp>
          <p:nvSpPr>
            <p:cNvPr id="8199" name="Rectangle 7"/>
            <p:cNvSpPr>
              <a:spLocks noChangeArrowheads="1"/>
            </p:cNvSpPr>
            <p:nvPr/>
          </p:nvSpPr>
          <p:spPr bwMode="auto">
            <a:xfrm>
              <a:off x="1532592" y="3715606"/>
              <a:ext cx="6885763" cy="1362284"/>
            </a:xfrm>
            <a:prstGeom prst="rect">
              <a:avLst/>
            </a:prstGeom>
            <a:noFill/>
            <a:ln w="9525">
              <a:noFill/>
              <a:miter lim="800000"/>
              <a:headEnd/>
              <a:tailEnd/>
            </a:ln>
          </p:spPr>
          <p:txBody>
            <a:bodyPr>
              <a:spAutoFit/>
            </a:bodyPr>
            <a:lstStyle/>
            <a:p>
              <a:pPr algn="just"/>
              <a:r>
                <a:rPr lang="en-US" sz="1600" i="1" dirty="0">
                  <a:latin typeface="Calibri" pitchFamily="34" charset="0"/>
                </a:rPr>
                <a:t>“It’s daunting because, in my practice, I have a lot of frail, sick, elderly folks.  I have organ transplant recipients and people on dialysis.”</a:t>
              </a:r>
            </a:p>
            <a:p>
              <a:pPr algn="r"/>
              <a:endParaRPr lang="en-US" sz="800" i="1" dirty="0">
                <a:latin typeface="Calibri" pitchFamily="34" charset="0"/>
              </a:endParaRPr>
            </a:p>
            <a:p>
              <a:pPr algn="r"/>
              <a:r>
                <a:rPr lang="en-US" sz="1400" b="1" dirty="0">
                  <a:latin typeface="Calibri" pitchFamily="34" charset="0"/>
                </a:rPr>
                <a:t>- Surgeon Impacted by Outage</a:t>
              </a:r>
              <a:endParaRPr lang="en-US" sz="1200" b="1" dirty="0">
                <a:latin typeface="Calibri" pitchFamily="34" charset="0"/>
              </a:endParaRPr>
            </a:p>
          </p:txBody>
        </p:sp>
      </p:grpSp>
      <p:pic>
        <p:nvPicPr>
          <p:cNvPr id="8197" name="Picture 3" descr="http://storage.canoe.ca/v1/dynamic_resize/sws_path/suns-prod-images/1297284974199_ORIGINAL.jpg?quality=80&amp;size=650x"/>
          <p:cNvPicPr>
            <a:picLocks noChangeAspect="1" noChangeArrowheads="1"/>
          </p:cNvPicPr>
          <p:nvPr/>
        </p:nvPicPr>
        <p:blipFill>
          <a:blip r:embed="rId3" cstate="print"/>
          <a:srcRect/>
          <a:stretch>
            <a:fillRect/>
          </a:stretch>
        </p:blipFill>
        <p:spPr bwMode="auto">
          <a:xfrm>
            <a:off x="5548313" y="1414463"/>
            <a:ext cx="3119437" cy="2078037"/>
          </a:xfrm>
          <a:prstGeom prst="rect">
            <a:avLst/>
          </a:prstGeom>
          <a:noFill/>
          <a:ln w="9525">
            <a:noFill/>
            <a:miter lim="800000"/>
            <a:headEnd/>
            <a:tailEnd/>
          </a:ln>
        </p:spPr>
      </p:pic>
    </p:spTree>
    <p:extLst>
      <p:ext uri="{BB962C8B-B14F-4D97-AF65-F5344CB8AC3E}">
        <p14:creationId xmlns:p14="http://schemas.microsoft.com/office/powerpoint/2010/main" val="71293515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Iowa Legislative Center Fire</a:t>
            </a:r>
          </a:p>
        </p:txBody>
      </p:sp>
      <p:sp>
        <p:nvSpPr>
          <p:cNvPr id="3" name="Content Placeholder 2"/>
          <p:cNvSpPr>
            <a:spLocks noGrp="1"/>
          </p:cNvSpPr>
          <p:nvPr>
            <p:ph idx="1"/>
          </p:nvPr>
        </p:nvSpPr>
        <p:spPr/>
        <p:txBody>
          <a:bodyPr vert="horz" lIns="91440" tIns="45720" rIns="91440" bIns="45720" rtlCol="0">
            <a:normAutofit lnSpcReduction="10000"/>
          </a:bodyPr>
          <a:lstStyle/>
          <a:p>
            <a:r>
              <a:rPr lang="en-US" dirty="0"/>
              <a:t>February 18, 2014</a:t>
            </a:r>
          </a:p>
          <a:p>
            <a:pPr lvl="1"/>
            <a:r>
              <a:rPr lang="en-US" dirty="0"/>
              <a:t>Minor fire event in State </a:t>
            </a:r>
            <a:br>
              <a:rPr lang="en-US" dirty="0"/>
            </a:br>
            <a:r>
              <a:rPr lang="en-US" dirty="0"/>
              <a:t>owned data center</a:t>
            </a:r>
          </a:p>
          <a:p>
            <a:pPr lvl="1"/>
            <a:r>
              <a:rPr lang="en-US" dirty="0"/>
              <a:t>Well documented</a:t>
            </a:r>
          </a:p>
          <a:p>
            <a:pPr lvl="1"/>
            <a:r>
              <a:rPr lang="en-US" dirty="0"/>
              <a:t>FM-200 system discharge </a:t>
            </a:r>
            <a:br>
              <a:rPr lang="en-US" dirty="0"/>
            </a:br>
            <a:r>
              <a:rPr lang="en-US" dirty="0"/>
              <a:t>with </a:t>
            </a:r>
            <a:r>
              <a:rPr lang="en-US" u="sng" dirty="0"/>
              <a:t>extinguishment</a:t>
            </a:r>
          </a:p>
          <a:p>
            <a:r>
              <a:rPr lang="en-US" dirty="0"/>
              <a:t>Electrical fire in surge </a:t>
            </a:r>
            <a:br>
              <a:rPr lang="en-US" dirty="0"/>
            </a:br>
            <a:r>
              <a:rPr lang="en-US" dirty="0"/>
              <a:t>suppressor cabinet</a:t>
            </a:r>
          </a:p>
          <a:p>
            <a:pPr lvl="1"/>
            <a:r>
              <a:rPr lang="en-US" dirty="0"/>
              <a:t>16 hour outage</a:t>
            </a:r>
          </a:p>
          <a:p>
            <a:pPr lvl="1"/>
            <a:r>
              <a:rPr lang="en-US" dirty="0"/>
              <a:t>All power shunted to IT </a:t>
            </a:r>
            <a:br>
              <a:rPr lang="en-US" dirty="0"/>
            </a:br>
            <a:r>
              <a:rPr lang="en-US" dirty="0"/>
              <a:t>and HVAC</a:t>
            </a:r>
          </a:p>
        </p:txBody>
      </p:sp>
      <p:pic>
        <p:nvPicPr>
          <p:cNvPr id="4" name="Picture 2" descr="http://media2.govtech.com/images/319*800/TVSS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656" y="1404937"/>
            <a:ext cx="3038475" cy="40481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2989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hem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chnician Trai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RR Slides">
      <a:majorFont>
        <a:latin typeface="Calibri Light"/>
        <a:ea typeface=""/>
        <a:cs typeface=""/>
      </a:majorFont>
      <a:minorFont>
        <a:latin typeface="Open San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chnician Trai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RR Slides">
      <a:majorFont>
        <a:latin typeface="Calibri Light"/>
        <a:ea typeface=""/>
        <a:cs typeface=""/>
      </a:majorFont>
      <a:minorFont>
        <a:latin typeface="Open San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echnician Trai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RR Slides">
      <a:majorFont>
        <a:latin typeface="Calibri Light"/>
        <a:ea typeface=""/>
        <a:cs typeface=""/>
      </a:majorFont>
      <a:minorFont>
        <a:latin typeface="Open San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Technician Trai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RR Slides">
      <a:majorFont>
        <a:latin typeface="Calibri Light"/>
        <a:ea typeface=""/>
        <a:cs typeface=""/>
      </a:majorFont>
      <a:minorFont>
        <a:latin typeface="Open San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Them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C1DFC45DA403499938F0D2ED15A473" ma:contentTypeVersion="2" ma:contentTypeDescription="Create a new document." ma:contentTypeScope="" ma:versionID="7b116127dcf670508d463031cabbb532">
  <xsd:schema xmlns:xsd="http://www.w3.org/2001/XMLSchema" xmlns:xs="http://www.w3.org/2001/XMLSchema" xmlns:p="http://schemas.microsoft.com/office/2006/metadata/properties" xmlns:ns2="3eecf739-2712-48cd-997b-19b015ccba20" targetNamespace="http://schemas.microsoft.com/office/2006/metadata/properties" ma:root="true" ma:fieldsID="5bdeda96e462bdd20f56679c058a833c" ns2:_="">
    <xsd:import namespace="3eecf739-2712-48cd-997b-19b015ccba2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ecf739-2712-48cd-997b-19b015ccba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32C44F-0EEC-4882-AC46-0F3454A2FD05}">
  <ds:schemaRefs>
    <ds:schemaRef ds:uri="http://schemas.microsoft.com/sharepoint/v3/contenttype/forms"/>
  </ds:schemaRefs>
</ds:datastoreItem>
</file>

<file path=customXml/itemProps2.xml><?xml version="1.0" encoding="utf-8"?>
<ds:datastoreItem xmlns:ds="http://schemas.openxmlformats.org/officeDocument/2006/customXml" ds:itemID="{6D752B66-D6B5-4D50-AE7F-9E9FC78B547F}">
  <ds:schemaRefs>
    <ds:schemaRef ds:uri="http://purl.org/dc/dcmitype/"/>
    <ds:schemaRef ds:uri="http://purl.org/dc/elements/1.1/"/>
    <ds:schemaRef ds:uri="3eecf739-2712-48cd-997b-19b015ccba20"/>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111BDD31-A827-4D6F-8699-9BCD198142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ecf739-2712-48cd-997b-19b015ccba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15426</TotalTime>
  <Words>3253</Words>
  <Application>Microsoft Office PowerPoint</Application>
  <PresentationFormat>On-screen Show (4:3)</PresentationFormat>
  <Paragraphs>598</Paragraphs>
  <Slides>74</Slides>
  <Notes>24</Notes>
  <HiddenSlides>0</HiddenSlides>
  <MMClips>1</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74</vt:i4>
      </vt:variant>
    </vt:vector>
  </HeadingPairs>
  <TitlesOfParts>
    <vt:vector size="90" baseType="lpstr">
      <vt:lpstr>Arial</vt:lpstr>
      <vt:lpstr>Calibri</vt:lpstr>
      <vt:lpstr>Calibri Light</vt:lpstr>
      <vt:lpstr>Open Sans</vt:lpstr>
      <vt:lpstr>Open Sans Condensed</vt:lpstr>
      <vt:lpstr>Open Sans Extrabold</vt:lpstr>
      <vt:lpstr>Open Sans Light</vt:lpstr>
      <vt:lpstr>Stencil</vt:lpstr>
      <vt:lpstr>Wingdings</vt:lpstr>
      <vt:lpstr>1_Theme Slide</vt:lpstr>
      <vt:lpstr>Technician Training</vt:lpstr>
      <vt:lpstr>1_Technician Training</vt:lpstr>
      <vt:lpstr>2_Technician Training</vt:lpstr>
      <vt:lpstr>3_Technician Training</vt:lpstr>
      <vt:lpstr>Custom Design</vt:lpstr>
      <vt:lpstr>2_Theme Slide</vt:lpstr>
      <vt:lpstr>PowerPoint Presentation</vt:lpstr>
      <vt:lpstr>Defining Mission Critical</vt:lpstr>
      <vt:lpstr>Defining Mission Critical</vt:lpstr>
      <vt:lpstr>Mission Critical Facilities</vt:lpstr>
      <vt:lpstr>Mission Critical Possibilities</vt:lpstr>
      <vt:lpstr>The Common Thread</vt:lpstr>
      <vt:lpstr>Occupancy Codes – MCFP </vt:lpstr>
      <vt:lpstr>Shaw Data Center Fire – 2012</vt:lpstr>
      <vt:lpstr>Iowa Legislative Center Fire</vt:lpstr>
      <vt:lpstr>Data Center Fire Reporting</vt:lpstr>
      <vt:lpstr>2016 FSSA Survey – DC Fires</vt:lpstr>
      <vt:lpstr>Fires in Data Centers and Telecom ORR’s Experience</vt:lpstr>
      <vt:lpstr>Drake Power Plant Fire</vt:lpstr>
      <vt:lpstr>Drake Power Plant Fire</vt:lpstr>
      <vt:lpstr>Laboratory Fire –  Oregon State University</vt:lpstr>
      <vt:lpstr>Chicago ARTCC Fire</vt:lpstr>
      <vt:lpstr>Cost of Downtime Formula</vt:lpstr>
      <vt:lpstr>Cost of Business Interruption</vt:lpstr>
      <vt:lpstr>PowerPoint Presentation</vt:lpstr>
      <vt:lpstr>Targets for MCFP Systems</vt:lpstr>
      <vt:lpstr>Typical Fire Growth  and Detection Response</vt:lpstr>
      <vt:lpstr>What would you do if you had time?</vt:lpstr>
      <vt:lpstr>Investigations</vt:lpstr>
      <vt:lpstr>Manual Intervention – DC&amp;Telco</vt:lpstr>
      <vt:lpstr>MCFP Strategies</vt:lpstr>
      <vt:lpstr>System Performance Levels</vt:lpstr>
      <vt:lpstr>Suppression Terminology</vt:lpstr>
      <vt:lpstr>Suppression Terminology</vt:lpstr>
      <vt:lpstr>Clean Agent Systems 101</vt:lpstr>
      <vt:lpstr>Clean Agent System Potential Damage</vt:lpstr>
      <vt:lpstr>Clean Agent System Potential Damage</vt:lpstr>
      <vt:lpstr>Sprinkler Damage After Activation</vt:lpstr>
      <vt:lpstr>Sprinkler Damage After Activation</vt:lpstr>
      <vt:lpstr>Controlling Water Runoff</vt:lpstr>
      <vt:lpstr>Leak Detection Cable</vt:lpstr>
      <vt:lpstr>Special Hazards Systems for MC</vt:lpstr>
      <vt:lpstr>Morning Break</vt:lpstr>
      <vt:lpstr>10 Minute Break </vt:lpstr>
      <vt:lpstr>Targets for MCFP Systems</vt:lpstr>
      <vt:lpstr>Typical Fire Growth  and Detection Response</vt:lpstr>
      <vt:lpstr>Air Sampling Smoke Detection</vt:lpstr>
      <vt:lpstr>Fire Growth Curves</vt:lpstr>
      <vt:lpstr>Fire Growth Curves</vt:lpstr>
      <vt:lpstr>Fire Growth Curves</vt:lpstr>
      <vt:lpstr>Fire Growth Curves</vt:lpstr>
      <vt:lpstr>Fire Detection Methods</vt:lpstr>
      <vt:lpstr>Heat Detection</vt:lpstr>
      <vt:lpstr>Smoke Detection</vt:lpstr>
      <vt:lpstr>Specialty Detection</vt:lpstr>
      <vt:lpstr>Manual Detection</vt:lpstr>
      <vt:lpstr>Detection Cross Zoning</vt:lpstr>
      <vt:lpstr>Clean Agent System Sequence</vt:lpstr>
      <vt:lpstr>Visibility in Smoke</vt:lpstr>
      <vt:lpstr>Air Sampling Detectors - VESDA</vt:lpstr>
      <vt:lpstr>Targets for MCFP Systems</vt:lpstr>
      <vt:lpstr>Notification for Mission Critical</vt:lpstr>
      <vt:lpstr>Notification for Mission Critical</vt:lpstr>
      <vt:lpstr>Timely Shutdowns</vt:lpstr>
      <vt:lpstr>Edge Computing and IoT</vt:lpstr>
      <vt:lpstr>Edge Computing and IoT</vt:lpstr>
      <vt:lpstr>Edge Computing and IoT</vt:lpstr>
      <vt:lpstr>PowerPoint Presentation</vt:lpstr>
      <vt:lpstr>Edge Computing and IoT</vt:lpstr>
      <vt:lpstr>Telecom Predictions</vt:lpstr>
      <vt:lpstr>Energy Storage Systems</vt:lpstr>
      <vt:lpstr>On-Site Energy Storage</vt:lpstr>
      <vt:lpstr>Grid Scale Energy Storage</vt:lpstr>
      <vt:lpstr>Energy Storage Systems</vt:lpstr>
      <vt:lpstr>Li-Ion Battery Fire Protection</vt:lpstr>
      <vt:lpstr>Future Needs of Fire Protection</vt:lpstr>
      <vt:lpstr>Future Needs of Fire Protection</vt:lpstr>
      <vt:lpstr>Future Needs of Fire Protection</vt:lpstr>
      <vt:lpstr>Future Needs of Fire Protection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Kaiser</dc:creator>
  <cp:lastModifiedBy>Keith Miller</cp:lastModifiedBy>
  <cp:revision>316</cp:revision>
  <dcterms:created xsi:type="dcterms:W3CDTF">2018-01-10T20:43:57Z</dcterms:created>
  <dcterms:modified xsi:type="dcterms:W3CDTF">2019-03-11T20:28:52Z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0x01010039C1DFC45DA403499938F0D2ED15A473</vt:lpwstr>
  </property>
</Properties>
</file>