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ags/tag46.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5.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7.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1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14.xml" ContentType="application/vnd.openxmlformats-officedocument.presentationml.notesSlide+xml"/>
  <Override PartName="/ppt/tags/tag71.xml" ContentType="application/vnd.openxmlformats-officedocument.presentationml.tags+xml"/>
  <Override PartName="/ppt/notesSlides/notesSlide1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6.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1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8.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19.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0.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2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2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23.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2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9" r:id="rId5"/>
    <p:sldMasterId id="2147483723" r:id="rId6"/>
    <p:sldMasterId id="2147483737" r:id="rId7"/>
    <p:sldMasterId id="2147483697" r:id="rId8"/>
    <p:sldMasterId id="2147483961" r:id="rId9"/>
  </p:sldMasterIdLst>
  <p:notesMasterIdLst>
    <p:notesMasterId r:id="rId37"/>
  </p:notesMasterIdLst>
  <p:sldIdLst>
    <p:sldId id="454" r:id="rId10"/>
    <p:sldId id="1231" r:id="rId11"/>
    <p:sldId id="1262" r:id="rId12"/>
    <p:sldId id="1263" r:id="rId13"/>
    <p:sldId id="1264" r:id="rId14"/>
    <p:sldId id="1265" r:id="rId15"/>
    <p:sldId id="1266" r:id="rId16"/>
    <p:sldId id="1267" r:id="rId17"/>
    <p:sldId id="1273" r:id="rId18"/>
    <p:sldId id="1278" r:id="rId19"/>
    <p:sldId id="1281" r:id="rId20"/>
    <p:sldId id="1284" r:id="rId21"/>
    <p:sldId id="1287" r:id="rId22"/>
    <p:sldId id="1288" r:id="rId23"/>
    <p:sldId id="1289" r:id="rId24"/>
    <p:sldId id="1290" r:id="rId25"/>
    <p:sldId id="1291" r:id="rId26"/>
    <p:sldId id="1292" r:id="rId27"/>
    <p:sldId id="1293" r:id="rId28"/>
    <p:sldId id="1295" r:id="rId29"/>
    <p:sldId id="1296" r:id="rId30"/>
    <p:sldId id="1299" r:id="rId31"/>
    <p:sldId id="1300" r:id="rId32"/>
    <p:sldId id="1301" r:id="rId33"/>
    <p:sldId id="1304" r:id="rId34"/>
    <p:sldId id="1305" r:id="rId35"/>
    <p:sldId id="1306"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BFA0"/>
    <a:srgbClr val="4DBEA0"/>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7612" autoAdjust="0"/>
  </p:normalViewPr>
  <p:slideViewPr>
    <p:cSldViewPr snapToGrid="0">
      <p:cViewPr varScale="1">
        <p:scale>
          <a:sx n="89" d="100"/>
          <a:sy n="89" d="100"/>
        </p:scale>
        <p:origin x="1992" y="78"/>
      </p:cViewPr>
      <p:guideLst/>
    </p:cSldViewPr>
  </p:slideViewPr>
  <p:notesTextViewPr>
    <p:cViewPr>
      <p:scale>
        <a:sx n="1" d="1"/>
        <a:sy n="1" d="1"/>
      </p:scale>
      <p:origin x="0" y="0"/>
    </p:cViewPr>
  </p:notesTextViewPr>
  <p:notesViewPr>
    <p:cSldViewPr snapToGrid="0">
      <p:cViewPr varScale="1">
        <p:scale>
          <a:sx n="52" d="100"/>
          <a:sy n="52" d="100"/>
        </p:scale>
        <p:origin x="1740"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7F469E-1801-4457-9D91-1026962C2C44}" type="datetimeFigureOut">
              <a:rPr lang="en-US" smtClean="0"/>
              <a:t>3/11/2019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F0933-33CF-4B91-9C52-C1FC638D410D}" type="slidenum">
              <a:rPr lang="en-US" smtClean="0"/>
              <a:t>‹#›</a:t>
            </a:fld>
            <a:endParaRPr lang="en-US" dirty="0"/>
          </a:p>
        </p:txBody>
      </p:sp>
    </p:spTree>
    <p:extLst>
      <p:ext uri="{BB962C8B-B14F-4D97-AF65-F5344CB8AC3E}">
        <p14:creationId xmlns:p14="http://schemas.microsoft.com/office/powerpoint/2010/main" val="273867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2554797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Header Placeholder 3"/>
          <p:cNvSpPr>
            <a:spLocks noGrp="1"/>
          </p:cNvSpPr>
          <p:nvPr>
            <p:ph type="hdr" sz="quarter"/>
          </p:nvPr>
        </p:nvSpPr>
        <p:spPr/>
        <p:txBody>
          <a:bodyPr/>
          <a:lstStyle/>
          <a:p>
            <a:pPr>
              <a:defRPr/>
            </a:pPr>
            <a:endParaRPr lang="en-US" dirty="0"/>
          </a:p>
        </p:txBody>
      </p:sp>
      <p:sp>
        <p:nvSpPr>
          <p:cNvPr id="49157" name="Footer Placeholder 4" hidden="1"/>
          <p:cNvSpPr>
            <a:spLocks noGrp="1"/>
          </p:cNvSpPr>
          <p:nvPr>
            <p:ph type="ftr" sz="quarter" idx="4"/>
          </p:nvPr>
        </p:nvSpPr>
        <p:spPr bwMode="auto">
          <a:xfrm>
            <a:off x="0" y="8842375"/>
            <a:ext cx="7023100"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altLang="en-US" dirty="0"/>
          </a:p>
        </p:txBody>
      </p:sp>
      <p:sp>
        <p:nvSpPr>
          <p:cNvPr id="6" name="Slide Number Placeholder 5"/>
          <p:cNvSpPr>
            <a:spLocks noGrp="1"/>
          </p:cNvSpPr>
          <p:nvPr>
            <p:ph type="sldNum" sz="quarter" idx="5"/>
          </p:nvPr>
        </p:nvSpPr>
        <p:spPr/>
        <p:txBody>
          <a:bodyPr/>
          <a:lstStyle/>
          <a:p>
            <a:pPr>
              <a:defRPr/>
            </a:pPr>
            <a:fld id="{BEA83E3D-6833-47EA-9520-C25F05521104}" type="slidenum">
              <a:rPr lang="en-US" smtClean="0"/>
              <a:pPr>
                <a:defRPr/>
              </a:pPr>
              <a:t>11</a:t>
            </a:fld>
            <a:endParaRPr lang="en-US" dirty="0"/>
          </a:p>
        </p:txBody>
      </p:sp>
    </p:spTree>
    <p:extLst>
      <p:ext uri="{BB962C8B-B14F-4D97-AF65-F5344CB8AC3E}">
        <p14:creationId xmlns:p14="http://schemas.microsoft.com/office/powerpoint/2010/main" val="2347197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12</a:t>
            </a:fld>
            <a:endParaRPr lang="en-US" dirty="0"/>
          </a:p>
        </p:txBody>
      </p:sp>
    </p:spTree>
    <p:extLst>
      <p:ext uri="{BB962C8B-B14F-4D97-AF65-F5344CB8AC3E}">
        <p14:creationId xmlns:p14="http://schemas.microsoft.com/office/powerpoint/2010/main" val="520474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13</a:t>
            </a:fld>
            <a:endParaRPr lang="en-US" dirty="0"/>
          </a:p>
        </p:txBody>
      </p:sp>
    </p:spTree>
    <p:extLst>
      <p:ext uri="{BB962C8B-B14F-4D97-AF65-F5344CB8AC3E}">
        <p14:creationId xmlns:p14="http://schemas.microsoft.com/office/powerpoint/2010/main" val="1575192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6805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15</a:t>
            </a:fld>
            <a:endParaRPr lang="en-US" dirty="0"/>
          </a:p>
        </p:txBody>
      </p:sp>
    </p:spTree>
    <p:extLst>
      <p:ext uri="{BB962C8B-B14F-4D97-AF65-F5344CB8AC3E}">
        <p14:creationId xmlns:p14="http://schemas.microsoft.com/office/powerpoint/2010/main" val="87142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16</a:t>
            </a:fld>
            <a:endParaRPr lang="en-US" dirty="0"/>
          </a:p>
        </p:txBody>
      </p:sp>
    </p:spTree>
    <p:extLst>
      <p:ext uri="{BB962C8B-B14F-4D97-AF65-F5344CB8AC3E}">
        <p14:creationId xmlns:p14="http://schemas.microsoft.com/office/powerpoint/2010/main" val="270761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503558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2427385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effectLst/>
            </a:endParaRPr>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330713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20</a:t>
            </a:fld>
            <a:endParaRPr lang="en-US" dirty="0"/>
          </a:p>
        </p:txBody>
      </p:sp>
    </p:spTree>
    <p:extLst>
      <p:ext uri="{BB962C8B-B14F-4D97-AF65-F5344CB8AC3E}">
        <p14:creationId xmlns:p14="http://schemas.microsoft.com/office/powerpoint/2010/main" val="72128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4033906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21</a:t>
            </a:fld>
            <a:endParaRPr lang="en-US" dirty="0"/>
          </a:p>
        </p:txBody>
      </p:sp>
    </p:spTree>
    <p:extLst>
      <p:ext uri="{BB962C8B-B14F-4D97-AF65-F5344CB8AC3E}">
        <p14:creationId xmlns:p14="http://schemas.microsoft.com/office/powerpoint/2010/main" val="1754007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2057166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23</a:t>
            </a:fld>
            <a:endParaRPr lang="en-US" dirty="0"/>
          </a:p>
        </p:txBody>
      </p:sp>
    </p:spTree>
    <p:extLst>
      <p:ext uri="{BB962C8B-B14F-4D97-AF65-F5344CB8AC3E}">
        <p14:creationId xmlns:p14="http://schemas.microsoft.com/office/powerpoint/2010/main" val="694377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4252578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732260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375331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4</a:t>
            </a:fld>
            <a:endParaRPr lang="en-US" dirty="0"/>
          </a:p>
        </p:txBody>
      </p:sp>
    </p:spTree>
    <p:extLst>
      <p:ext uri="{BB962C8B-B14F-4D97-AF65-F5344CB8AC3E}">
        <p14:creationId xmlns:p14="http://schemas.microsoft.com/office/powerpoint/2010/main" val="1500134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236386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116406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1667462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3213583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hidden="1"/>
          <p:cNvSpPr>
            <a:spLocks noGrp="1"/>
          </p:cNvSpPr>
          <p:nvPr>
            <p:ph type="ftr" sz="quarter" idx="11"/>
          </p:nvPr>
        </p:nvSpPr>
        <p:spPr>
          <a:xfrm>
            <a:off x="0" y="8842375"/>
            <a:ext cx="7023100" cy="465138"/>
          </a:xfrm>
        </p:spPr>
        <p:txBody>
          <a:bodyPr/>
          <a:lstStyle/>
          <a:p>
            <a:pPr>
              <a:defRPr/>
            </a:pPr>
            <a:endParaRPr lang="en-US" dirty="0"/>
          </a:p>
        </p:txBody>
      </p:sp>
    </p:spTree>
    <p:extLst>
      <p:ext uri="{BB962C8B-B14F-4D97-AF65-F5344CB8AC3E}">
        <p14:creationId xmlns:p14="http://schemas.microsoft.com/office/powerpoint/2010/main" val="2670148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Header Placeholder 3"/>
          <p:cNvSpPr>
            <a:spLocks noGrp="1"/>
          </p:cNvSpPr>
          <p:nvPr>
            <p:ph type="hdr" sz="quarter"/>
          </p:nvPr>
        </p:nvSpPr>
        <p:spPr/>
        <p:txBody>
          <a:bodyPr/>
          <a:lstStyle/>
          <a:p>
            <a:pPr>
              <a:defRPr/>
            </a:pPr>
            <a:endParaRPr lang="en-US" dirty="0"/>
          </a:p>
        </p:txBody>
      </p:sp>
      <p:sp>
        <p:nvSpPr>
          <p:cNvPr id="49157" name="Footer Placeholder 4" hidden="1"/>
          <p:cNvSpPr>
            <a:spLocks noGrp="1"/>
          </p:cNvSpPr>
          <p:nvPr>
            <p:ph type="ftr" sz="quarter" idx="4"/>
          </p:nvPr>
        </p:nvSpPr>
        <p:spPr bwMode="auto">
          <a:xfrm>
            <a:off x="0" y="8842375"/>
            <a:ext cx="7023100"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altLang="en-US" dirty="0"/>
          </a:p>
        </p:txBody>
      </p:sp>
      <p:sp>
        <p:nvSpPr>
          <p:cNvPr id="6" name="Slide Number Placeholder 5"/>
          <p:cNvSpPr>
            <a:spLocks noGrp="1"/>
          </p:cNvSpPr>
          <p:nvPr>
            <p:ph type="sldNum" sz="quarter" idx="5"/>
          </p:nvPr>
        </p:nvSpPr>
        <p:spPr/>
        <p:txBody>
          <a:bodyPr/>
          <a:lstStyle/>
          <a:p>
            <a:pPr>
              <a:defRPr/>
            </a:pPr>
            <a:fld id="{BEA83E3D-6833-47EA-9520-C25F05521104}" type="slidenum">
              <a:rPr lang="en-US" smtClean="0"/>
              <a:pPr>
                <a:defRPr/>
              </a:pPr>
              <a:t>10</a:t>
            </a:fld>
            <a:endParaRPr lang="en-US" dirty="0"/>
          </a:p>
        </p:txBody>
      </p:sp>
    </p:spTree>
    <p:extLst>
      <p:ext uri="{BB962C8B-B14F-4D97-AF65-F5344CB8AC3E}">
        <p14:creationId xmlns:p14="http://schemas.microsoft.com/office/powerpoint/2010/main" val="502771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R Corporation Website Slide">
    <p:spTree>
      <p:nvGrpSpPr>
        <p:cNvPr id="1" name=""/>
        <p:cNvGrpSpPr/>
        <p:nvPr/>
      </p:nvGrpSpPr>
      <p:grpSpPr>
        <a:xfrm>
          <a:off x="0" y="0"/>
          <a:ext cx="0" cy="0"/>
          <a:chOff x="0" y="0"/>
          <a:chExt cx="0" cy="0"/>
        </a:xfrm>
      </p:grpSpPr>
      <p:sp>
        <p:nvSpPr>
          <p:cNvPr id="3" name="Rectangle 2"/>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3845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5809" y="160095"/>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677569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869211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168207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90758"/>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42098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490958"/>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862263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82872"/>
            <a:ext cx="2949575"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41309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483072"/>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578524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275914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307229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838380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387600"/>
          </a:xfrm>
          <a:prstGeom prst="rect">
            <a:avLst/>
          </a:prstGeom>
        </p:spPr>
        <p:txBody>
          <a:bodyPr anchor="b">
            <a:normAutofit/>
          </a:bodyPr>
          <a:lstStyle>
            <a:lvl1pPr algn="ctr">
              <a:defRPr sz="4400">
                <a:solidFill>
                  <a:srgbClr val="FFC00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691598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
        <p:nvSpPr>
          <p:cNvPr id="17" name="Title 1"/>
          <p:cNvSpPr>
            <a:spLocks noGrp="1"/>
          </p:cNvSpPr>
          <p:nvPr>
            <p:ph type="ctrTitle" hasCustomPrompt="1"/>
          </p:nvPr>
        </p:nvSpPr>
        <p:spPr>
          <a:xfrm>
            <a:off x="457200" y="665163"/>
            <a:ext cx="8229599" cy="2387600"/>
          </a:xfrm>
        </p:spPr>
        <p:txBody>
          <a:bodyPr anchor="b">
            <a:normAutofit/>
          </a:bodyPr>
          <a:lstStyle>
            <a:lvl1pPr algn="ctr">
              <a:defRPr sz="4400">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
        <p:nvSpPr>
          <p:cNvPr id="18" name="Subtitle 2"/>
          <p:cNvSpPr>
            <a:spLocks noGrp="1"/>
          </p:cNvSpPr>
          <p:nvPr>
            <p:ph type="subTitle" idx="1" hasCustomPrompt="1"/>
          </p:nvPr>
        </p:nvSpPr>
        <p:spPr>
          <a:xfrm>
            <a:off x="1142999" y="3283061"/>
            <a:ext cx="6858000" cy="1655762"/>
          </a:xfrm>
        </p:spPr>
        <p:txBody>
          <a:bodyPr>
            <a:normAutofit/>
          </a:bodyPr>
          <a:lstStyle>
            <a:lvl1pPr marL="0" indent="0" algn="ctr">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a:p>
            <a:r>
              <a:rPr lang="en-US" dirty="0"/>
              <a:t>Month Day, Year</a:t>
            </a:r>
          </a:p>
        </p:txBody>
      </p:sp>
    </p:spTree>
    <p:custDataLst>
      <p:tags r:id="rId1"/>
    </p:custDataLst>
    <p:extLst>
      <p:ext uri="{BB962C8B-B14F-4D97-AF65-F5344CB8AC3E}">
        <p14:creationId xmlns:p14="http://schemas.microsoft.com/office/powerpoint/2010/main" val="2937367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ingle-Image Cover">
    <p:spTree>
      <p:nvGrpSpPr>
        <p:cNvPr id="1" name=""/>
        <p:cNvGrpSpPr/>
        <p:nvPr/>
      </p:nvGrpSpPr>
      <p:grpSpPr>
        <a:xfrm>
          <a:off x="0" y="0"/>
          <a:ext cx="0" cy="0"/>
          <a:chOff x="0" y="0"/>
          <a:chExt cx="0" cy="0"/>
        </a:xfrm>
      </p:grpSpPr>
      <p:sp>
        <p:nvSpPr>
          <p:cNvPr id="8" name="Text Placeholder 19"/>
          <p:cNvSpPr>
            <a:spLocks noGrp="1"/>
          </p:cNvSpPr>
          <p:nvPr>
            <p:ph type="body" sz="quarter" idx="13" hasCustomPrompt="1"/>
          </p:nvPr>
        </p:nvSpPr>
        <p:spPr>
          <a:xfrm>
            <a:off x="1618734" y="6056155"/>
            <a:ext cx="4291236" cy="368656"/>
          </a:xfrm>
          <a:prstGeom prst="rect">
            <a:avLst/>
          </a:prstGeom>
        </p:spPr>
        <p:txBody>
          <a:bodyPr vert="horz" anchor="ctr"/>
          <a:lstStyle>
            <a:lvl1pPr>
              <a:defRPr sz="1200" baseline="0">
                <a:solidFill>
                  <a:schemeClr val="bg1"/>
                </a:solidFill>
                <a:latin typeface="Arial" pitchFamily="34" charset="0"/>
                <a:cs typeface="Arial" pitchFamily="34" charset="0"/>
              </a:defRPr>
            </a:lvl1pPr>
          </a:lstStyle>
          <a:p>
            <a:pPr lvl="0"/>
            <a:r>
              <a:rPr lang="en-US" dirty="0"/>
              <a:t>Name of the presenter</a:t>
            </a:r>
          </a:p>
        </p:txBody>
      </p:sp>
      <p:sp>
        <p:nvSpPr>
          <p:cNvPr id="10" name="Text Placeholder 17"/>
          <p:cNvSpPr>
            <a:spLocks noGrp="1"/>
          </p:cNvSpPr>
          <p:nvPr>
            <p:ph type="body" sz="quarter" idx="12" hasCustomPrompt="1"/>
          </p:nvPr>
        </p:nvSpPr>
        <p:spPr>
          <a:xfrm>
            <a:off x="1618734" y="5693971"/>
            <a:ext cx="4291237" cy="362183"/>
          </a:xfrm>
          <a:prstGeom prst="rect">
            <a:avLst/>
          </a:prstGeom>
        </p:spPr>
        <p:txBody>
          <a:bodyPr vert="horz" anchor="ctr"/>
          <a:lstStyle>
            <a:lvl1pPr>
              <a:defRPr sz="1800" b="1" i="0" cap="all" baseline="0">
                <a:solidFill>
                  <a:schemeClr val="bg1"/>
                </a:solidFill>
                <a:latin typeface="Arial" pitchFamily="34" charset="0"/>
                <a:cs typeface="Arial" pitchFamily="34" charset="0"/>
              </a:defRPr>
            </a:lvl1pPr>
          </a:lstStyle>
          <a:p>
            <a:pPr lvl="0"/>
            <a:r>
              <a:rPr lang="en-US" dirty="0"/>
              <a:t>Name of the presentation</a:t>
            </a:r>
          </a:p>
        </p:txBody>
      </p:sp>
      <p:sp>
        <p:nvSpPr>
          <p:cNvPr id="13" name="Text Placeholder 8"/>
          <p:cNvSpPr>
            <a:spLocks noGrp="1"/>
          </p:cNvSpPr>
          <p:nvPr>
            <p:ph type="body" sz="quarter" idx="11" hasCustomPrompt="1"/>
          </p:nvPr>
        </p:nvSpPr>
        <p:spPr>
          <a:xfrm>
            <a:off x="430434" y="6155182"/>
            <a:ext cx="828432" cy="218725"/>
          </a:xfrm>
          <a:prstGeom prst="rect">
            <a:avLst/>
          </a:prstGeom>
        </p:spPr>
        <p:txBody>
          <a:bodyPr vert="horz"/>
          <a:lstStyle>
            <a:lvl1pPr algn="ctr">
              <a:defRPr sz="750" baseline="0">
                <a:solidFill>
                  <a:schemeClr val="bg1"/>
                </a:solidFill>
                <a:latin typeface="Arial" pitchFamily="34" charset="0"/>
                <a:cs typeface="Arial" pitchFamily="34" charset="0"/>
              </a:defRPr>
            </a:lvl1pPr>
          </a:lstStyle>
          <a:p>
            <a:pPr lvl="0"/>
            <a:r>
              <a:rPr lang="en-US" dirty="0"/>
              <a:t>January 2019</a:t>
            </a:r>
          </a:p>
        </p:txBody>
      </p:sp>
      <p:cxnSp>
        <p:nvCxnSpPr>
          <p:cNvPr id="20" name="Straight Connector 19"/>
          <p:cNvCxnSpPr/>
          <p:nvPr userDrawn="1"/>
        </p:nvCxnSpPr>
        <p:spPr>
          <a:xfrm>
            <a:off x="430434" y="6155182"/>
            <a:ext cx="0" cy="218725"/>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5754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291213"/>
            <a:ext cx="7189597" cy="1068379"/>
          </a:xfrm>
        </p:spPr>
        <p:txBody>
          <a:bodyPr/>
          <a:lstStyle/>
          <a:p>
            <a:r>
              <a:rPr lang="en-US" dirty="0"/>
              <a:t>Click to edit Master title style</a:t>
            </a:r>
          </a:p>
        </p:txBody>
      </p:sp>
      <p:sp>
        <p:nvSpPr>
          <p:cNvPr id="3" name="Content Placeholder 2"/>
          <p:cNvSpPr>
            <a:spLocks noGrp="1"/>
          </p:cNvSpPr>
          <p:nvPr>
            <p:ph idx="1"/>
          </p:nvPr>
        </p:nvSpPr>
        <p:spPr>
          <a:xfrm>
            <a:off x="628650" y="1524837"/>
            <a:ext cx="7886700" cy="46521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755951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006196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77530"/>
            <a:ext cx="7253926" cy="1430856"/>
          </a:xfr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231807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5809" y="160095"/>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087718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756807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4153380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90758"/>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42098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490958"/>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4012567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82872"/>
            <a:ext cx="2949575"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41309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483072"/>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542450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030083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34024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6"/>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1565E2-F002-7B4A-99B8-C48B4AAB9903}" type="slidenum">
              <a:rPr lang="en-US" smtClean="0"/>
              <a:t>‹#›</a:t>
            </a:fld>
            <a:endParaRPr lang="en-US" dirty="0"/>
          </a:p>
        </p:txBody>
      </p:sp>
    </p:spTree>
    <p:extLst>
      <p:ext uri="{BB962C8B-B14F-4D97-AF65-F5344CB8AC3E}">
        <p14:creationId xmlns:p14="http://schemas.microsoft.com/office/powerpoint/2010/main" val="2360942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612907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387600"/>
          </a:xfrm>
          <a:prstGeom prst="rect">
            <a:avLst/>
          </a:prstGeom>
        </p:spPr>
        <p:txBody>
          <a:bodyPr anchor="b">
            <a:normAutofit/>
          </a:bodyPr>
          <a:lstStyle>
            <a:lvl1pPr algn="ctr">
              <a:defRPr sz="4400">
                <a:solidFill>
                  <a:srgbClr val="FFC00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404794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535680" y="357195"/>
            <a:ext cx="7892502"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22548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535930" y="357809"/>
            <a:ext cx="7880961" cy="498611"/>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535927" y="1005841"/>
            <a:ext cx="7880960"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200120" indent="-171446">
              <a:buClr>
                <a:schemeClr val="accent3"/>
              </a:buClr>
              <a:buFont typeface="Arial" panose="020B0604020202020204" pitchFamily="34" charset="0"/>
              <a:buChar char="-"/>
              <a:defRPr sz="1050">
                <a:latin typeface="Arial" panose="020B0604020202020204" pitchFamily="34" charset="0"/>
                <a:cs typeface="Arial" panose="020B0604020202020204" pitchFamily="34" charset="0"/>
              </a:defRPr>
            </a:lvl4pPr>
            <a:lvl5pPr>
              <a:buClr>
                <a:schemeClr val="accent3"/>
              </a:buCl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dirty="0"/>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915659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4506516" y="996951"/>
            <a:ext cx="0" cy="5122496"/>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535929" y="357809"/>
            <a:ext cx="7874939" cy="498611"/>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536095" y="1005841"/>
            <a:ext cx="3870228" cy="5113607"/>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200120" indent="-171446">
              <a:buClr>
                <a:schemeClr val="accent3"/>
              </a:buClr>
              <a:buFont typeface="Arial" panose="020B0604020202020204" pitchFamily="34" charset="0"/>
              <a:buChar char="-"/>
              <a:defRPr sz="1050">
                <a:latin typeface="+mn-lt"/>
                <a:cs typeface="Arial" panose="020B0604020202020204" pitchFamily="34" charset="0"/>
              </a:defRPr>
            </a:lvl4pPr>
            <a:lvl5pPr>
              <a:buClr>
                <a:schemeClr val="accent3"/>
              </a:buClr>
              <a:defRPr sz="105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4612834" y="1005841"/>
            <a:ext cx="3798030" cy="5113607"/>
          </a:xfrm>
          <a:prstGeom prst="rect">
            <a:avLst/>
          </a:prstGeom>
        </p:spPr>
        <p:txBody>
          <a:bodyPr/>
          <a:lstStyle>
            <a:lvl1pPr>
              <a:defRPr>
                <a:latin typeface="+mn-lt"/>
              </a:defRPr>
            </a:lvl1pPr>
            <a:lvl2pPr>
              <a:defRPr>
                <a:latin typeface="+mn-lt"/>
              </a:defRPr>
            </a:lvl2pPr>
            <a:lvl3pPr>
              <a:defRPr>
                <a:latin typeface="+mn-lt"/>
              </a:defRPr>
            </a:lvl3pPr>
            <a:lvl4pPr marL="1200120" indent="-171446">
              <a:buClr>
                <a:schemeClr val="accent3"/>
              </a:buClr>
              <a:buFont typeface="Arial" panose="020B0604020202020204" pitchFamily="34" charset="0"/>
              <a:buChar char="-"/>
              <a:defRPr sz="1050">
                <a:latin typeface="+mn-lt"/>
                <a:cs typeface="Arial" panose="020B0604020202020204" pitchFamily="34" charset="0"/>
              </a:defRPr>
            </a:lvl4pPr>
            <a:lvl5pPr>
              <a:buClr>
                <a:schemeClr val="accent3"/>
              </a:buClr>
              <a:defRPr sz="105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pPr>
                <a:defRPr/>
              </a:pPr>
              <a:t>‹#›</a:t>
            </a:fld>
            <a:endParaRPr lang="en-US" dirty="0"/>
          </a:p>
        </p:txBody>
      </p:sp>
      <p:sp>
        <p:nvSpPr>
          <p:cNvPr id="2" name="Footer Placeholder 1"/>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320845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32"/>
            <a:ext cx="9144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pPr>
                <a:defRPr/>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38462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No Footer">
    <p:spTree>
      <p:nvGrpSpPr>
        <p:cNvPr id="1" name=""/>
        <p:cNvGrpSpPr/>
        <p:nvPr/>
      </p:nvGrpSpPr>
      <p:grpSpPr>
        <a:xfrm>
          <a:off x="0" y="0"/>
          <a:ext cx="0" cy="0"/>
          <a:chOff x="0" y="0"/>
          <a:chExt cx="0" cy="0"/>
        </a:xfrm>
      </p:grpSpPr>
      <p:sp>
        <p:nvSpPr>
          <p:cNvPr id="3" name="Title Placeholder 1"/>
          <p:cNvSpPr>
            <a:spLocks noGrp="1"/>
          </p:cNvSpPr>
          <p:nvPr>
            <p:ph type="title"/>
          </p:nvPr>
        </p:nvSpPr>
        <p:spPr bwMode="auto">
          <a:xfrm>
            <a:off x="534592" y="357192"/>
            <a:ext cx="7860506"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57">
                <a:solidFill>
                  <a:schemeClr val="tx2">
                    <a:lumMod val="65000"/>
                    <a:lumOff val="35000"/>
                  </a:schemeClr>
                </a:solidFill>
                <a:latin typeface="Arial Black" panose="020B0A04020102020204" pitchFamily="34" charset="0"/>
              </a:defRPr>
            </a:lvl1pPr>
          </a:lstStyle>
          <a:p>
            <a:pPr lvl="0"/>
            <a:r>
              <a:rPr lang="en-US" altLang="en-US"/>
              <a:t>Click to edit Master title style</a:t>
            </a:r>
            <a:endParaRPr lang="en-US" altLang="en-US" dirty="0"/>
          </a:p>
        </p:txBody>
      </p:sp>
      <p:sp>
        <p:nvSpPr>
          <p:cNvPr id="5" name="Text Placeholder 2"/>
          <p:cNvSpPr>
            <a:spLocks noGrp="1"/>
          </p:cNvSpPr>
          <p:nvPr>
            <p:ph type="body" sz="quarter" idx="10"/>
          </p:nvPr>
        </p:nvSpPr>
        <p:spPr>
          <a:xfrm>
            <a:off x="534591" y="1129883"/>
            <a:ext cx="7886700" cy="4208603"/>
          </a:xfrm>
          <a:prstGeom prst="rect">
            <a:avLst/>
          </a:prstGeom>
        </p:spPr>
        <p:txBody>
          <a:bodyPr/>
          <a:lstStyle>
            <a:lvl1pPr>
              <a:buClr>
                <a:srgbClr val="C00000"/>
              </a:buClr>
              <a:defRPr/>
            </a:lvl1pPr>
            <a:lvl2pPr>
              <a:buClr>
                <a:schemeClr val="tx1">
                  <a:lumMod val="75000"/>
                  <a:lumOff val="25000"/>
                </a:schemeClr>
              </a:buClr>
              <a:defRPr/>
            </a:lvl2pPr>
            <a:lvl3pPr marL="482235" indent="-96448">
              <a:buFont typeface="Wingdings" panose="05000000000000000000" pitchFamily="2" charset="2"/>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4651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No Footer">
    <p:spTree>
      <p:nvGrpSpPr>
        <p:cNvPr id="1" name=""/>
        <p:cNvGrpSpPr/>
        <p:nvPr/>
      </p:nvGrpSpPr>
      <p:grpSpPr>
        <a:xfrm>
          <a:off x="0" y="0"/>
          <a:ext cx="0" cy="0"/>
          <a:chOff x="0" y="0"/>
          <a:chExt cx="0" cy="0"/>
        </a:xfrm>
      </p:grpSpPr>
      <p:sp>
        <p:nvSpPr>
          <p:cNvPr id="3" name="Title Placeholder 1"/>
          <p:cNvSpPr>
            <a:spLocks noGrp="1"/>
          </p:cNvSpPr>
          <p:nvPr>
            <p:ph type="title"/>
          </p:nvPr>
        </p:nvSpPr>
        <p:spPr bwMode="auto">
          <a:xfrm>
            <a:off x="534592" y="357192"/>
            <a:ext cx="7860506"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57">
                <a:solidFill>
                  <a:schemeClr val="tx2">
                    <a:lumMod val="65000"/>
                    <a:lumOff val="35000"/>
                  </a:schemeClr>
                </a:solidFill>
                <a:latin typeface="Arial Black" panose="020B0A04020102020204" pitchFamily="34" charset="0"/>
              </a:defRPr>
            </a:lvl1pPr>
          </a:lstStyle>
          <a:p>
            <a:pPr lvl="0"/>
            <a:r>
              <a:rPr lang="en-US" altLang="en-US"/>
              <a:t>Click to edit Master title style</a:t>
            </a:r>
            <a:endParaRPr lang="en-US" altLang="en-US" dirty="0"/>
          </a:p>
        </p:txBody>
      </p:sp>
      <p:sp>
        <p:nvSpPr>
          <p:cNvPr id="5" name="Text Placeholder 2"/>
          <p:cNvSpPr>
            <a:spLocks noGrp="1"/>
          </p:cNvSpPr>
          <p:nvPr>
            <p:ph type="body" sz="quarter" idx="10"/>
          </p:nvPr>
        </p:nvSpPr>
        <p:spPr>
          <a:xfrm>
            <a:off x="534591" y="1129883"/>
            <a:ext cx="7886700" cy="4208603"/>
          </a:xfrm>
          <a:prstGeom prst="rect">
            <a:avLst/>
          </a:prstGeom>
        </p:spPr>
        <p:txBody>
          <a:bodyPr/>
          <a:lstStyle>
            <a:lvl1pPr>
              <a:buClr>
                <a:srgbClr val="C00000"/>
              </a:buClr>
              <a:defRPr/>
            </a:lvl1pPr>
            <a:lvl2pPr>
              <a:buClr>
                <a:schemeClr val="tx1">
                  <a:lumMod val="75000"/>
                  <a:lumOff val="25000"/>
                </a:schemeClr>
              </a:buClr>
              <a:defRPr/>
            </a:lvl2pPr>
            <a:lvl3pPr marL="482235" indent="-96448">
              <a:buFont typeface="Wingdings" panose="05000000000000000000" pitchFamily="2" charset="2"/>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8529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RR Corporation Website Slide">
    <p:spTree>
      <p:nvGrpSpPr>
        <p:cNvPr id="1" name=""/>
        <p:cNvGrpSpPr/>
        <p:nvPr/>
      </p:nvGrpSpPr>
      <p:grpSpPr>
        <a:xfrm>
          <a:off x="0" y="0"/>
          <a:ext cx="0" cy="0"/>
          <a:chOff x="0" y="0"/>
          <a:chExt cx="0" cy="0"/>
        </a:xfrm>
      </p:grpSpPr>
      <p:sp>
        <p:nvSpPr>
          <p:cNvPr id="3" name="Rectangle 2"/>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19278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
        <p:nvSpPr>
          <p:cNvPr id="17" name="Title 1"/>
          <p:cNvSpPr>
            <a:spLocks noGrp="1"/>
          </p:cNvSpPr>
          <p:nvPr>
            <p:ph type="ctrTitle" hasCustomPrompt="1"/>
          </p:nvPr>
        </p:nvSpPr>
        <p:spPr>
          <a:xfrm>
            <a:off x="457200" y="665163"/>
            <a:ext cx="8229599" cy="2387600"/>
          </a:xfrm>
        </p:spPr>
        <p:txBody>
          <a:bodyPr anchor="b">
            <a:normAutofit/>
          </a:bodyPr>
          <a:lstStyle>
            <a:lvl1pPr algn="ctr">
              <a:defRPr sz="4400">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
        <p:nvSpPr>
          <p:cNvPr id="18" name="Subtitle 2"/>
          <p:cNvSpPr>
            <a:spLocks noGrp="1"/>
          </p:cNvSpPr>
          <p:nvPr>
            <p:ph type="subTitle" idx="1" hasCustomPrompt="1"/>
          </p:nvPr>
        </p:nvSpPr>
        <p:spPr>
          <a:xfrm>
            <a:off x="1142999" y="3283061"/>
            <a:ext cx="6858000" cy="1655762"/>
          </a:xfrm>
        </p:spPr>
        <p:txBody>
          <a:bodyPr>
            <a:normAutofit/>
          </a:bodyPr>
          <a:lstStyle>
            <a:lvl1pPr marL="0" indent="0" algn="ctr">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a:p>
            <a:r>
              <a:rPr lang="en-US" dirty="0"/>
              <a:t>Month Day, Year</a:t>
            </a:r>
          </a:p>
        </p:txBody>
      </p:sp>
    </p:spTree>
    <p:custDataLst>
      <p:tags r:id="rId1"/>
    </p:custDataLst>
    <p:extLst>
      <p:ext uri="{BB962C8B-B14F-4D97-AF65-F5344CB8AC3E}">
        <p14:creationId xmlns:p14="http://schemas.microsoft.com/office/powerpoint/2010/main" val="182830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686800" cy="5029200"/>
          </a:xfrm>
          <a:prstGeom prst="rect">
            <a:avLst/>
          </a:prstGeom>
        </p:spPr>
        <p:txBody>
          <a:bodyPr/>
          <a:lstStyle>
            <a:lvl2pPr>
              <a:spcBef>
                <a:spcPts val="300"/>
              </a:spcBef>
              <a:defRPr/>
            </a:lvl2pPr>
            <a:lvl3pPr>
              <a:spcBef>
                <a:spcPts val="300"/>
              </a:spcBef>
              <a:defRPr/>
            </a:lvl3pPr>
            <a:lvl4pPr>
              <a:spcBef>
                <a:spcPts val="300"/>
              </a:spcBef>
              <a:defRPr/>
            </a:lvl4pPr>
            <a:lvl5pPr>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fld id="{4E0FF2CB-8DF7-447E-A5BC-49040919B7AB}" type="slidenum">
              <a:rPr lang="en-US" altLang="en-US"/>
              <a:pPr/>
              <a:t>‹#›</a:t>
            </a:fld>
            <a:endParaRPr lang="en-US" altLang="en-US" dirty="0"/>
          </a:p>
        </p:txBody>
      </p:sp>
    </p:spTree>
    <p:extLst>
      <p:ext uri="{BB962C8B-B14F-4D97-AF65-F5344CB8AC3E}">
        <p14:creationId xmlns:p14="http://schemas.microsoft.com/office/powerpoint/2010/main" val="3870586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291213"/>
            <a:ext cx="7189597" cy="1068379"/>
          </a:xfrm>
        </p:spPr>
        <p:txBody>
          <a:bodyPr/>
          <a:lstStyle/>
          <a:p>
            <a:r>
              <a:rPr lang="en-US" dirty="0"/>
              <a:t>Click to edit Master title style</a:t>
            </a:r>
          </a:p>
        </p:txBody>
      </p:sp>
      <p:sp>
        <p:nvSpPr>
          <p:cNvPr id="3" name="Content Placeholder 2"/>
          <p:cNvSpPr>
            <a:spLocks noGrp="1"/>
          </p:cNvSpPr>
          <p:nvPr>
            <p:ph idx="1"/>
          </p:nvPr>
        </p:nvSpPr>
        <p:spPr>
          <a:xfrm>
            <a:off x="628650" y="1524837"/>
            <a:ext cx="7886700" cy="46521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9028771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633398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77530"/>
            <a:ext cx="7253926" cy="1430856"/>
          </a:xfr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417801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5809" y="160095"/>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716521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667541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635366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90758"/>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42098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490958"/>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24709298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82872"/>
            <a:ext cx="2949575"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41309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483072"/>
            <a:ext cx="2949575"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831783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1613874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641677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9296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56404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387600"/>
          </a:xfrm>
          <a:prstGeom prst="rect">
            <a:avLst/>
          </a:prstGeom>
        </p:spPr>
        <p:txBody>
          <a:bodyPr anchor="b">
            <a:normAutofit/>
          </a:bodyPr>
          <a:lstStyle>
            <a:lvl1pPr algn="ctr">
              <a:defRPr sz="4400">
                <a:solidFill>
                  <a:srgbClr val="FFC00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602675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ORR Corporation Website Slide">
    <p:spTree>
      <p:nvGrpSpPr>
        <p:cNvPr id="1" name=""/>
        <p:cNvGrpSpPr/>
        <p:nvPr/>
      </p:nvGrpSpPr>
      <p:grpSpPr>
        <a:xfrm>
          <a:off x="0" y="0"/>
          <a:ext cx="0" cy="0"/>
          <a:chOff x="0" y="0"/>
          <a:chExt cx="0" cy="0"/>
        </a:xfrm>
      </p:grpSpPr>
      <p:sp>
        <p:nvSpPr>
          <p:cNvPr id="3" name="Rectangle 2"/>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67321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4078971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1505609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1479487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23645280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9661823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359387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85456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
        <p:nvSpPr>
          <p:cNvPr id="17" name="Title 1"/>
          <p:cNvSpPr>
            <a:spLocks noGrp="1"/>
          </p:cNvSpPr>
          <p:nvPr>
            <p:ph type="ctrTitle" hasCustomPrompt="1"/>
          </p:nvPr>
        </p:nvSpPr>
        <p:spPr>
          <a:xfrm>
            <a:off x="457200" y="665163"/>
            <a:ext cx="8229599" cy="2387600"/>
          </a:xfrm>
        </p:spPr>
        <p:txBody>
          <a:bodyPr anchor="b">
            <a:normAutofit/>
          </a:bodyPr>
          <a:lstStyle>
            <a:lvl1pPr algn="ctr">
              <a:defRPr sz="4400">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dirty="0"/>
              <a:t>CLICK TO EDIT MASTER TITLE STYLE</a:t>
            </a:r>
          </a:p>
        </p:txBody>
      </p:sp>
      <p:sp>
        <p:nvSpPr>
          <p:cNvPr id="18" name="Subtitle 2"/>
          <p:cNvSpPr>
            <a:spLocks noGrp="1"/>
          </p:cNvSpPr>
          <p:nvPr>
            <p:ph type="subTitle" idx="1" hasCustomPrompt="1"/>
          </p:nvPr>
        </p:nvSpPr>
        <p:spPr>
          <a:xfrm>
            <a:off x="1142999" y="3283061"/>
            <a:ext cx="6858000" cy="1655762"/>
          </a:xfrm>
        </p:spPr>
        <p:txBody>
          <a:bodyPr>
            <a:normAutofit/>
          </a:bodyPr>
          <a:lstStyle>
            <a:lvl1pPr marL="0" indent="0" algn="ctr">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a:p>
            <a:r>
              <a:rPr lang="en-US" dirty="0"/>
              <a:t>Month Day, Year</a:t>
            </a:r>
          </a:p>
        </p:txBody>
      </p:sp>
    </p:spTree>
    <p:custDataLst>
      <p:tags r:id="rId1"/>
    </p:custDataLst>
    <p:extLst>
      <p:ext uri="{BB962C8B-B14F-4D97-AF65-F5344CB8AC3E}">
        <p14:creationId xmlns:p14="http://schemas.microsoft.com/office/powerpoint/2010/main" val="875826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31149485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3277821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28910017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271B5D-B342-43BB-B9CC-68F3DFFD032E}"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0C415-F849-4433-AD80-E395F96BEBA2}" type="slidenum">
              <a:rPr lang="en-US" smtClean="0"/>
              <a:t>‹#›</a:t>
            </a:fld>
            <a:endParaRPr lang="en-US" dirty="0"/>
          </a:p>
        </p:txBody>
      </p:sp>
    </p:spTree>
    <p:extLst>
      <p:ext uri="{BB962C8B-B14F-4D97-AF65-F5344CB8AC3E}">
        <p14:creationId xmlns:p14="http://schemas.microsoft.com/office/powerpoint/2010/main" val="3351296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RR Corporation Website Slide">
    <p:spTree>
      <p:nvGrpSpPr>
        <p:cNvPr id="1" name=""/>
        <p:cNvGrpSpPr/>
        <p:nvPr/>
      </p:nvGrpSpPr>
      <p:grpSpPr>
        <a:xfrm>
          <a:off x="0" y="0"/>
          <a:ext cx="0" cy="0"/>
          <a:chOff x="0" y="0"/>
          <a:chExt cx="0" cy="0"/>
        </a:xfrm>
      </p:grpSpPr>
      <p:sp>
        <p:nvSpPr>
          <p:cNvPr id="3" name="Rectangle 2"/>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3929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rgbClr val="D75008"/>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D9241B5-2471-478C-A9EE-8C3B5C5E52CF}" type="slidenum">
              <a:rPr lang="en-US"/>
              <a:pPr>
                <a:defRPr/>
              </a:pPr>
              <a:t>‹#›</a:t>
            </a:fld>
            <a:endParaRPr lang="en-US" dirty="0"/>
          </a:p>
        </p:txBody>
      </p:sp>
    </p:spTree>
    <p:extLst>
      <p:ext uri="{BB962C8B-B14F-4D97-AF65-F5344CB8AC3E}">
        <p14:creationId xmlns:p14="http://schemas.microsoft.com/office/powerpoint/2010/main" val="6761159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8" descr="data_center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protection_fad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ata_center 2.png"/>
          <p:cNvPicPr>
            <a:picLocks noChangeAspect="1"/>
          </p:cNvPicPr>
          <p:nvPr userDrawn="1"/>
        </p:nvPicPr>
        <p:blipFill>
          <a:blip r:embed="rId3" cstate="prin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9"/>
          <p:cNvSpPr>
            <a:spLocks noChangeShapeType="1"/>
          </p:cNvSpPr>
          <p:nvPr userDrawn="1"/>
        </p:nvSpPr>
        <p:spPr bwMode="auto">
          <a:xfrm flipV="1">
            <a:off x="0" y="1323975"/>
            <a:ext cx="2895600" cy="9525"/>
          </a:xfrm>
          <a:prstGeom prst="line">
            <a:avLst/>
          </a:prstGeom>
          <a:noFill/>
          <a:ln w="76200">
            <a:solidFill>
              <a:srgbClr val="D75008"/>
            </a:solidFill>
            <a:round/>
            <a:headEnd/>
            <a:tailEnd/>
          </a:ln>
          <a:effectLst>
            <a:outerShdw dist="35921" dir="2700000" algn="ctr" rotWithShape="0">
              <a:schemeClr val="tx1"/>
            </a:outerShdw>
          </a:effectLst>
          <a:extLst/>
        </p:spPr>
        <p:txBody>
          <a:bodyPr/>
          <a:lstStyle/>
          <a:p>
            <a:pPr>
              <a:defRPr/>
            </a:pPr>
            <a:endParaRPr lang="en-US" dirty="0">
              <a:cs typeface="Arial" pitchFamily="34" charset="0"/>
            </a:endParaRPr>
          </a:p>
        </p:txBody>
      </p:sp>
      <p:pic>
        <p:nvPicPr>
          <p:cNvPr id="8" name="Picture 6" descr="Presentation Icon 2.png"/>
          <p:cNvPicPr>
            <a:picLocks noChangeAspect="1"/>
          </p:cNvPicPr>
          <p:nvPr userDrawn="1"/>
        </p:nvPicPr>
        <p:blipFill>
          <a:blip r:embed="rId4" cstate="print">
            <a:extLst>
              <a:ext uri="{28A0092B-C50C-407E-A947-70E740481C1C}">
                <a14:useLocalDpi xmlns:a14="http://schemas.microsoft.com/office/drawing/2010/main" val="0"/>
              </a:ext>
            </a:extLst>
          </a:blip>
          <a:srcRect l="8096" b="14764"/>
          <a:stretch>
            <a:fillRect/>
          </a:stretch>
        </p:blipFill>
        <p:spPr bwMode="auto">
          <a:xfrm>
            <a:off x="176213" y="0"/>
            <a:ext cx="142081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ata_center 2.png"/>
          <p:cNvPicPr>
            <a:picLocks noChangeAspect="1"/>
          </p:cNvPicPr>
          <p:nvPr userDrawn="1"/>
        </p:nvPicPr>
        <p:blipFill>
          <a:blip r:embed="rId5" cstate="print"/>
          <a:stretch>
            <a:fillRect/>
          </a:stretch>
        </p:blipFill>
        <p:spPr>
          <a:xfrm>
            <a:off x="0" y="0"/>
            <a:ext cx="9143999" cy="6858000"/>
          </a:xfrm>
          <a:prstGeom prst="rect">
            <a:avLst/>
          </a:prstGeom>
        </p:spPr>
      </p:pic>
      <p:sp>
        <p:nvSpPr>
          <p:cNvPr id="3074" name="Rectangle 1026"/>
          <p:cNvSpPr>
            <a:spLocks noGrp="1" noChangeArrowheads="1"/>
          </p:cNvSpPr>
          <p:nvPr>
            <p:ph type="ctrTitle"/>
          </p:nvPr>
        </p:nvSpPr>
        <p:spPr>
          <a:xfrm>
            <a:off x="685800" y="2286000"/>
            <a:ext cx="7772400" cy="1143000"/>
          </a:xfrm>
          <a:effectLst/>
        </p:spPr>
        <p:txBody>
          <a:bodyPr/>
          <a:lstStyle>
            <a:lvl1pPr algn="ctr">
              <a:defRPr sz="4800">
                <a:latin typeface="Calibri" panose="020F0502020204030204" pitchFamily="34" charset="0"/>
                <a:cs typeface="Calibri" panose="020F0502020204030204" pitchFamily="34" charset="0"/>
              </a:defRPr>
            </a:lvl1pPr>
          </a:lstStyle>
          <a:p>
            <a:r>
              <a:rPr lang="en-US" dirty="0"/>
              <a:t>Click to edit Master title style</a:t>
            </a:r>
          </a:p>
        </p:txBody>
      </p:sp>
      <p:sp>
        <p:nvSpPr>
          <p:cNvPr id="3075"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sz="3600">
                <a:latin typeface="Calibri" panose="020F0502020204030204" pitchFamily="34" charset="0"/>
                <a:cs typeface="Calibri" panose="020F0502020204030204" pitchFamily="34" charset="0"/>
              </a:defRPr>
            </a:lvl1pPr>
          </a:lstStyle>
          <a:p>
            <a:r>
              <a:rPr lang="en-US" dirty="0"/>
              <a:t>Click to edit Master subtitle style</a:t>
            </a:r>
          </a:p>
        </p:txBody>
      </p:sp>
    </p:spTree>
    <p:extLst>
      <p:ext uri="{BB962C8B-B14F-4D97-AF65-F5344CB8AC3E}">
        <p14:creationId xmlns:p14="http://schemas.microsoft.com/office/powerpoint/2010/main" val="2475516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Main Icon">
    <p:spTree>
      <p:nvGrpSpPr>
        <p:cNvPr id="1" name=""/>
        <p:cNvGrpSpPr/>
        <p:nvPr/>
      </p:nvGrpSpPr>
      <p:grpSpPr>
        <a:xfrm>
          <a:off x="0" y="0"/>
          <a:ext cx="0" cy="0"/>
          <a:chOff x="0" y="0"/>
          <a:chExt cx="0" cy="0"/>
        </a:xfrm>
      </p:grpSpPr>
      <p:pic>
        <p:nvPicPr>
          <p:cNvPr id="5" name="Picture 6" descr="Presentation Icon 2.png"/>
          <p:cNvPicPr>
            <a:picLocks noChangeAspect="1"/>
          </p:cNvPicPr>
          <p:nvPr userDrawn="1"/>
        </p:nvPicPr>
        <p:blipFill>
          <a:blip r:embed="rId2" cstate="print">
            <a:extLst>
              <a:ext uri="{28A0092B-C50C-407E-A947-70E740481C1C}">
                <a14:useLocalDpi xmlns:a14="http://schemas.microsoft.com/office/drawing/2010/main" val="0"/>
              </a:ext>
            </a:extLst>
          </a:blip>
          <a:srcRect l="8096" b="14764"/>
          <a:stretch>
            <a:fillRect/>
          </a:stretch>
        </p:blipFill>
        <p:spPr bwMode="auto">
          <a:xfrm>
            <a:off x="176213" y="0"/>
            <a:ext cx="142081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300163" y="228600"/>
            <a:ext cx="7534275" cy="1143000"/>
          </a:xfrm>
        </p:spPr>
        <p:txBody>
          <a:bodyPr/>
          <a:lstStyle>
            <a:lvl1pPr>
              <a:defRPr sz="4800">
                <a:solidFill>
                  <a:srgbClr val="D75008"/>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Content Placeholder 2"/>
          <p:cNvSpPr>
            <a:spLocks noGrp="1"/>
          </p:cNvSpPr>
          <p:nvPr>
            <p:ph idx="1"/>
          </p:nvPr>
        </p:nvSpPr>
        <p:spPr>
          <a:xfrm>
            <a:off x="762000" y="1524000"/>
            <a:ext cx="7772400" cy="41148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1760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291213"/>
            <a:ext cx="7189597" cy="1068379"/>
          </a:xfrm>
        </p:spPr>
        <p:txBody>
          <a:bodyPr/>
          <a:lstStyle/>
          <a:p>
            <a:r>
              <a:rPr lang="en-US" dirty="0"/>
              <a:t>Click to edit Master title style</a:t>
            </a:r>
          </a:p>
        </p:txBody>
      </p:sp>
      <p:sp>
        <p:nvSpPr>
          <p:cNvPr id="3" name="Content Placeholder 2"/>
          <p:cNvSpPr>
            <a:spLocks noGrp="1"/>
          </p:cNvSpPr>
          <p:nvPr>
            <p:ph idx="1"/>
          </p:nvPr>
        </p:nvSpPr>
        <p:spPr>
          <a:xfrm>
            <a:off x="628650" y="1524837"/>
            <a:ext cx="7886700" cy="46521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4231285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056160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684" y="77530"/>
            <a:ext cx="7253926" cy="1430856"/>
          </a:xfr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B0EBDE-119B-4AA5-9DBB-A01DC1C4E344}"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A61BAE-1835-47B4-8E46-0E94DC2832F1}" type="slidenum">
              <a:rPr lang="en-US" smtClean="0"/>
              <a:t>‹#›</a:t>
            </a:fld>
            <a:endParaRPr lang="en-US" dirty="0"/>
          </a:p>
        </p:txBody>
      </p:sp>
    </p:spTree>
    <p:custDataLst>
      <p:tags r:id="rId1"/>
    </p:custDataLst>
    <p:extLst>
      <p:ext uri="{BB962C8B-B14F-4D97-AF65-F5344CB8AC3E}">
        <p14:creationId xmlns:p14="http://schemas.microsoft.com/office/powerpoint/2010/main" val="32443574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4.png"/><Relationship Id="rId2" Type="http://schemas.openxmlformats.org/officeDocument/2006/relationships/slideLayout" Target="../slideLayouts/slideLayout7.xml"/><Relationship Id="rId16"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ags" Target="../tags/tag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3.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image" Target="../media/image5.pn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4.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6.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7.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5.png"/><Relationship Id="rId2" Type="http://schemas.openxmlformats.org/officeDocument/2006/relationships/slideLayout" Target="../slideLayouts/slideLayout40.xml"/><Relationship Id="rId16" Type="http://schemas.openxmlformats.org/officeDocument/2006/relationships/tags" Target="../tags/tag31.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19" Type="http://schemas.openxmlformats.org/officeDocument/2006/relationships/image" Target="../media/image4.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8.png"/><Relationship Id="rId5" Type="http://schemas.openxmlformats.org/officeDocument/2006/relationships/theme" Target="../theme/theme6.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sign with white text&#10;&#10;Description generated with very high confidence">
            <a:extLst>
              <a:ext uri="{FF2B5EF4-FFF2-40B4-BE49-F238E27FC236}">
                <a16:creationId xmlns:a16="http://schemas.microsoft.com/office/drawing/2014/main" id="{03601102-1406-4A9F-B531-C260544B99F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2895" y="1289238"/>
            <a:ext cx="6878210" cy="3824554"/>
          </a:xfrm>
          <a:prstGeom prst="rect">
            <a:avLst/>
          </a:prstGeom>
        </p:spPr>
      </p:pic>
    </p:spTree>
    <p:extLst>
      <p:ext uri="{BB962C8B-B14F-4D97-AF65-F5344CB8AC3E}">
        <p14:creationId xmlns:p14="http://schemas.microsoft.com/office/powerpoint/2010/main" val="717484933"/>
      </p:ext>
    </p:extLst>
  </p:cSld>
  <p:clrMap bg1="lt1" tx1="dk1" bg2="lt2" tx2="dk2" accent1="accent1" accent2="accent2" accent3="accent3" accent4="accent4" accent5="accent5" accent6="accent6" hlink="hlink" folHlink="folHlink"/>
  <p:sldLayoutIdLst>
    <p:sldLayoutId id="2147483673" r:id="rId1"/>
    <p:sldLayoutId id="2147483975" r:id="rId2"/>
    <p:sldLayoutId id="2147483976" r:id="rId3"/>
    <p:sldLayoutId id="2147483984" r:id="rId4"/>
    <p:sldLayoutId id="214748398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684" y="91670"/>
            <a:ext cx="7253926" cy="14308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30259" y="1825625"/>
            <a:ext cx="815182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0EBDE-119B-4AA5-9DBB-A01DC1C4E344}" type="datetimeFigureOut">
              <a:rPr lang="en-US" smtClean="0"/>
              <a:t>3/11/2019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61BAE-1835-47B4-8E46-0E94DC2832F1}" type="slidenum">
              <a:rPr lang="en-US" smtClean="0"/>
              <a:t>‹#›</a:t>
            </a:fld>
            <a:endParaRPr lang="en-US" dirty="0"/>
          </a:p>
        </p:txBody>
      </p:sp>
      <p:cxnSp>
        <p:nvCxnSpPr>
          <p:cNvPr id="7" name="Straight Connector 6"/>
          <p:cNvCxnSpPr>
            <a:cxnSpLocks/>
          </p:cNvCxnSpPr>
          <p:nvPr userDrawn="1"/>
        </p:nvCxnSpPr>
        <p:spPr>
          <a:xfrm flipV="1">
            <a:off x="0" y="1010497"/>
            <a:ext cx="1555423" cy="215"/>
          </a:xfrm>
          <a:prstGeom prst="line">
            <a:avLst/>
          </a:prstGeom>
          <a:ln w="38100">
            <a:solidFill>
              <a:srgbClr val="FFB81C"/>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EE573BC-C4DA-4DE8-91BD-3067222C6D9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53387" y="6348421"/>
            <a:ext cx="1028700" cy="417909"/>
          </a:xfrm>
          <a:prstGeom prst="rect">
            <a:avLst/>
          </a:prstGeom>
        </p:spPr>
      </p:pic>
      <p:pic>
        <p:nvPicPr>
          <p:cNvPr id="14" name="Picture 13" descr="A picture containing clipart&#10;&#10;Description generated with very high confidence">
            <a:extLst>
              <a:ext uri="{FF2B5EF4-FFF2-40B4-BE49-F238E27FC236}">
                <a16:creationId xmlns:a16="http://schemas.microsoft.com/office/drawing/2014/main" id="{C97FF23E-BE48-445D-8E46-D1C64B9CD95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38904" y="6452174"/>
            <a:ext cx="2527162" cy="248417"/>
          </a:xfrm>
          <a:prstGeom prst="rect">
            <a:avLst/>
          </a:prstGeom>
        </p:spPr>
      </p:pic>
      <p:pic>
        <p:nvPicPr>
          <p:cNvPr id="15" name="Picture 14">
            <a:extLst>
              <a:ext uri="{FF2B5EF4-FFF2-40B4-BE49-F238E27FC236}">
                <a16:creationId xmlns:a16="http://schemas.microsoft.com/office/drawing/2014/main" id="{AD345005-861B-4F8B-A7E2-FC4EB5E55424}"/>
              </a:ext>
            </a:extLst>
          </p:cNvPr>
          <p:cNvPicPr>
            <a:picLocks noChangeAspect="1"/>
          </p:cNvPicPr>
          <p:nvPr userDrawn="1"/>
        </p:nvPicPr>
        <p:blipFill rotWithShape="1">
          <a:blip r:embed="rId18"/>
          <a:srcRect t="20231"/>
          <a:stretch/>
        </p:blipFill>
        <p:spPr>
          <a:xfrm>
            <a:off x="172505" y="403246"/>
            <a:ext cx="1210412" cy="555582"/>
          </a:xfrm>
          <a:prstGeom prst="rect">
            <a:avLst/>
          </a:prstGeom>
        </p:spPr>
      </p:pic>
    </p:spTree>
    <p:custDataLst>
      <p:tags r:id="rId15"/>
    </p:custDataLst>
    <p:extLst>
      <p:ext uri="{BB962C8B-B14F-4D97-AF65-F5344CB8AC3E}">
        <p14:creationId xmlns:p14="http://schemas.microsoft.com/office/powerpoint/2010/main" val="44537375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228600" indent="-228600" algn="l" defTabSz="914400" rtl="0" eaLnBrk="1" latinLnBrk="0" hangingPunct="1">
        <a:lnSpc>
          <a:spcPct val="90000"/>
        </a:lnSpc>
        <a:spcBef>
          <a:spcPts val="1000"/>
        </a:spcBef>
        <a:buClr>
          <a:srgbClr val="FFB81C"/>
        </a:buClr>
        <a:buFont typeface="Wingdings" panose="05000000000000000000" pitchFamily="2" charset="2"/>
        <a:buChar char="§"/>
        <a:defRPr sz="3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58888" indent="-344488" algn="l" defTabSz="914400" rtl="0" eaLnBrk="1" latinLnBrk="0" hangingPunct="1">
        <a:lnSpc>
          <a:spcPct val="90000"/>
        </a:lnSpc>
        <a:spcBef>
          <a:spcPts val="500"/>
        </a:spcBef>
        <a:buClr>
          <a:srgbClr val="FFB81C"/>
        </a:buClr>
        <a:buFont typeface="Wingdings" panose="05000000000000000000" pitchFamily="2" charset="2"/>
        <a:buChar char="ü"/>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684" y="91670"/>
            <a:ext cx="7253926" cy="14308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30259" y="1825625"/>
            <a:ext cx="815182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0EBDE-119B-4AA5-9DBB-A01DC1C4E344}" type="datetimeFigureOut">
              <a:rPr lang="en-US" smtClean="0"/>
              <a:t>3/11/2019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61BAE-1835-47B4-8E46-0E94DC2832F1}" type="slidenum">
              <a:rPr lang="en-US" smtClean="0"/>
              <a:t>‹#›</a:t>
            </a:fld>
            <a:endParaRPr lang="en-US" dirty="0"/>
          </a:p>
        </p:txBody>
      </p:sp>
      <p:cxnSp>
        <p:nvCxnSpPr>
          <p:cNvPr id="7" name="Straight Connector 6"/>
          <p:cNvCxnSpPr>
            <a:cxnSpLocks/>
          </p:cNvCxnSpPr>
          <p:nvPr userDrawn="1"/>
        </p:nvCxnSpPr>
        <p:spPr>
          <a:xfrm flipV="1">
            <a:off x="0" y="1010497"/>
            <a:ext cx="1555423" cy="215"/>
          </a:xfrm>
          <a:prstGeom prst="line">
            <a:avLst/>
          </a:prstGeom>
          <a:ln w="38100">
            <a:solidFill>
              <a:srgbClr val="FFB81C"/>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6A92204-CB7D-4DA3-879E-B991B2FA795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985264" y="6311372"/>
            <a:ext cx="1696823" cy="462565"/>
          </a:xfrm>
          <a:prstGeom prst="rect">
            <a:avLst/>
          </a:prstGeom>
        </p:spPr>
      </p:pic>
      <p:pic>
        <p:nvPicPr>
          <p:cNvPr id="14" name="Picture 13" descr="A picture containing clipart&#10;&#10;Description generated with very high confidence">
            <a:extLst>
              <a:ext uri="{FF2B5EF4-FFF2-40B4-BE49-F238E27FC236}">
                <a16:creationId xmlns:a16="http://schemas.microsoft.com/office/drawing/2014/main" id="{F61DFBC3-A78F-4277-B8A1-82EBB63F642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538904" y="6452174"/>
            <a:ext cx="2527162" cy="248417"/>
          </a:xfrm>
          <a:prstGeom prst="rect">
            <a:avLst/>
          </a:prstGeom>
        </p:spPr>
      </p:pic>
      <p:pic>
        <p:nvPicPr>
          <p:cNvPr id="15" name="Picture 14">
            <a:extLst>
              <a:ext uri="{FF2B5EF4-FFF2-40B4-BE49-F238E27FC236}">
                <a16:creationId xmlns:a16="http://schemas.microsoft.com/office/drawing/2014/main" id="{8F21500D-40C5-481C-AE5C-456A06849417}"/>
              </a:ext>
            </a:extLst>
          </p:cNvPr>
          <p:cNvPicPr>
            <a:picLocks noChangeAspect="1"/>
          </p:cNvPicPr>
          <p:nvPr userDrawn="1"/>
        </p:nvPicPr>
        <p:blipFill rotWithShape="1">
          <a:blip r:embed="rId25"/>
          <a:srcRect t="20231"/>
          <a:stretch/>
        </p:blipFill>
        <p:spPr>
          <a:xfrm>
            <a:off x="172505" y="403246"/>
            <a:ext cx="1210412" cy="555582"/>
          </a:xfrm>
          <a:prstGeom prst="rect">
            <a:avLst/>
          </a:prstGeom>
        </p:spPr>
      </p:pic>
    </p:spTree>
    <p:custDataLst>
      <p:tags r:id="rId22"/>
    </p:custDataLst>
    <p:extLst>
      <p:ext uri="{BB962C8B-B14F-4D97-AF65-F5344CB8AC3E}">
        <p14:creationId xmlns:p14="http://schemas.microsoft.com/office/powerpoint/2010/main" val="23365836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977" r:id="rId14"/>
    <p:sldLayoutId id="2147483978" r:id="rId15"/>
    <p:sldLayoutId id="2147483979" r:id="rId16"/>
    <p:sldLayoutId id="2147483980" r:id="rId17"/>
    <p:sldLayoutId id="2147483981" r:id="rId18"/>
    <p:sldLayoutId id="2147483982" r:id="rId19"/>
    <p:sldLayoutId id="2147483983" r:id="rId20"/>
  </p:sldLayoutIdLst>
  <p:txStyles>
    <p:title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228600" indent="-228600" algn="l" defTabSz="914400" rtl="0" eaLnBrk="1" latinLnBrk="0" hangingPunct="1">
        <a:lnSpc>
          <a:spcPct val="90000"/>
        </a:lnSpc>
        <a:spcBef>
          <a:spcPts val="1000"/>
        </a:spcBef>
        <a:buClr>
          <a:srgbClr val="FFB81C"/>
        </a:buClr>
        <a:buFont typeface="Wingdings" panose="05000000000000000000" pitchFamily="2" charset="2"/>
        <a:buChar char="§"/>
        <a:defRPr sz="3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58888" indent="-344488" algn="l" defTabSz="914400" rtl="0" eaLnBrk="1" latinLnBrk="0" hangingPunct="1">
        <a:lnSpc>
          <a:spcPct val="90000"/>
        </a:lnSpc>
        <a:spcBef>
          <a:spcPts val="500"/>
        </a:spcBef>
        <a:buClr>
          <a:srgbClr val="FFB81C"/>
        </a:buClr>
        <a:buFont typeface="Wingdings" panose="05000000000000000000" pitchFamily="2" charset="2"/>
        <a:buChar char="ü"/>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684" y="91670"/>
            <a:ext cx="7253926" cy="14308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30259" y="1825625"/>
            <a:ext cx="815182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0EBDE-119B-4AA5-9DBB-A01DC1C4E344}" type="datetimeFigureOut">
              <a:rPr lang="en-US" smtClean="0"/>
              <a:t>3/11/2019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61BAE-1835-47B4-8E46-0E94DC2832F1}" type="slidenum">
              <a:rPr lang="en-US" smtClean="0"/>
              <a:t>‹#›</a:t>
            </a:fld>
            <a:endParaRPr lang="en-US" dirty="0"/>
          </a:p>
        </p:txBody>
      </p:sp>
      <p:cxnSp>
        <p:nvCxnSpPr>
          <p:cNvPr id="7" name="Straight Connector 6"/>
          <p:cNvCxnSpPr>
            <a:cxnSpLocks/>
          </p:cNvCxnSpPr>
          <p:nvPr userDrawn="1"/>
        </p:nvCxnSpPr>
        <p:spPr>
          <a:xfrm flipV="1">
            <a:off x="0" y="1010497"/>
            <a:ext cx="1555423" cy="215"/>
          </a:xfrm>
          <a:prstGeom prst="line">
            <a:avLst/>
          </a:prstGeom>
          <a:ln w="38100">
            <a:solidFill>
              <a:srgbClr val="FFB81C"/>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5494283" y="0"/>
            <a:ext cx="3649718" cy="126124"/>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389D186-301A-4D21-8F05-54078380B151}"/>
              </a:ext>
            </a:extLst>
          </p:cNvPr>
          <p:cNvPicPr>
            <a:picLocks noChangeAspect="1"/>
          </p:cNvPicPr>
          <p:nvPr userDrawn="1"/>
        </p:nvPicPr>
        <p:blipFill rotWithShape="1">
          <a:blip r:embed="rId17"/>
          <a:srcRect t="20231"/>
          <a:stretch/>
        </p:blipFill>
        <p:spPr>
          <a:xfrm>
            <a:off x="172505" y="403246"/>
            <a:ext cx="1210412" cy="555582"/>
          </a:xfrm>
          <a:prstGeom prst="rect">
            <a:avLst/>
          </a:prstGeom>
        </p:spPr>
      </p:pic>
      <p:pic>
        <p:nvPicPr>
          <p:cNvPr id="10" name="Picture 9" descr="A picture containing clipart&#10;&#10;Description generated with very high confidence">
            <a:extLst>
              <a:ext uri="{FF2B5EF4-FFF2-40B4-BE49-F238E27FC236}">
                <a16:creationId xmlns:a16="http://schemas.microsoft.com/office/drawing/2014/main" id="{441406F5-7727-4B3E-9004-DC032FD34BA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154649" y="6420119"/>
            <a:ext cx="1534213" cy="326429"/>
          </a:xfrm>
          <a:prstGeom prst="rect">
            <a:avLst/>
          </a:prstGeom>
        </p:spPr>
      </p:pic>
      <p:pic>
        <p:nvPicPr>
          <p:cNvPr id="14" name="Picture 13" descr="A picture containing clipart&#10;&#10;Description generated with very high confidence">
            <a:extLst>
              <a:ext uri="{FF2B5EF4-FFF2-40B4-BE49-F238E27FC236}">
                <a16:creationId xmlns:a16="http://schemas.microsoft.com/office/drawing/2014/main" id="{F9D3B285-FDBB-4F6A-B4D1-6C373982E46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38904" y="6452174"/>
            <a:ext cx="2527162" cy="248417"/>
          </a:xfrm>
          <a:prstGeom prst="rect">
            <a:avLst/>
          </a:prstGeom>
        </p:spPr>
      </p:pic>
    </p:spTree>
    <p:custDataLst>
      <p:tags r:id="rId16"/>
    </p:custDataLst>
    <p:extLst>
      <p:ext uri="{BB962C8B-B14F-4D97-AF65-F5344CB8AC3E}">
        <p14:creationId xmlns:p14="http://schemas.microsoft.com/office/powerpoint/2010/main" val="10080353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988" r:id="rId14"/>
  </p:sldLayoutIdLst>
  <p:txStyles>
    <p:title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228600" indent="-228600" algn="l" defTabSz="914400" rtl="0" eaLnBrk="1" latinLnBrk="0" hangingPunct="1">
        <a:lnSpc>
          <a:spcPct val="90000"/>
        </a:lnSpc>
        <a:spcBef>
          <a:spcPts val="1000"/>
        </a:spcBef>
        <a:buClr>
          <a:srgbClr val="FFB81C"/>
        </a:buClr>
        <a:buFont typeface="Wingdings" panose="05000000000000000000" pitchFamily="2" charset="2"/>
        <a:buChar char="§"/>
        <a:defRPr sz="3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58888" indent="-344488" algn="l" defTabSz="914400" rtl="0" eaLnBrk="1" latinLnBrk="0" hangingPunct="1">
        <a:lnSpc>
          <a:spcPct val="90000"/>
        </a:lnSpc>
        <a:spcBef>
          <a:spcPts val="500"/>
        </a:spcBef>
        <a:buClr>
          <a:srgbClr val="FFB81C"/>
        </a:buClr>
        <a:buFont typeface="Wingdings" panose="05000000000000000000" pitchFamily="2" charset="2"/>
        <a:buChar char="ü"/>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71B5D-B342-43BB-B9CC-68F3DFFD032E}" type="datetimeFigureOut">
              <a:rPr lang="en-US" smtClean="0"/>
              <a:t>3/11/2019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0C415-F849-4433-AD80-E395F96BEBA2}" type="slidenum">
              <a:rPr lang="en-US" smtClean="0"/>
              <a:t>‹#›</a:t>
            </a:fld>
            <a:endParaRPr lang="en-US" dirty="0"/>
          </a:p>
        </p:txBody>
      </p:sp>
    </p:spTree>
    <p:extLst>
      <p:ext uri="{BB962C8B-B14F-4D97-AF65-F5344CB8AC3E}">
        <p14:creationId xmlns:p14="http://schemas.microsoft.com/office/powerpoint/2010/main" val="246931447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62123"/>
            <a:ext cx="9144000" cy="595876"/>
          </a:xfrm>
          <a:prstGeom prst="rect">
            <a:avLst/>
          </a:prstGeom>
          <a:solidFill>
            <a:srgbClr val="333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89330"/>
            <a:ext cx="9144000" cy="4973836"/>
          </a:xfrm>
          <a:prstGeom prst="rect">
            <a:avLst/>
          </a:prstGeom>
        </p:spPr>
      </p:pic>
    </p:spTree>
    <p:extLst>
      <p:ext uri="{BB962C8B-B14F-4D97-AF65-F5344CB8AC3E}">
        <p14:creationId xmlns:p14="http://schemas.microsoft.com/office/powerpoint/2010/main" val="287912387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25.emf"/><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9.xml"/><Relationship Id="rId4"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25.emf"/><Relationship Id="rId2" Type="http://schemas.openxmlformats.org/officeDocument/2006/relationships/tags" Target="../tags/tag61.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10.xml"/><Relationship Id="rId4"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14.emf"/><Relationship Id="rId2" Type="http://schemas.openxmlformats.org/officeDocument/2006/relationships/tags" Target="../tags/tag63.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11.xml"/><Relationship Id="rId4"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14.emf"/><Relationship Id="rId2" Type="http://schemas.openxmlformats.org/officeDocument/2006/relationships/tags" Target="../tags/tag65.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12.xml"/><Relationship Id="rId4"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68.xml"/><Relationship Id="rId7" Type="http://schemas.openxmlformats.org/officeDocument/2006/relationships/image" Target="../media/image14.emf"/><Relationship Id="rId2" Type="http://schemas.openxmlformats.org/officeDocument/2006/relationships/tags" Target="../tags/tag67.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13.xml"/><Relationship Id="rId4"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70.xml"/><Relationship Id="rId7" Type="http://schemas.openxmlformats.org/officeDocument/2006/relationships/image" Target="../media/image14.emf"/><Relationship Id="rId2" Type="http://schemas.openxmlformats.org/officeDocument/2006/relationships/tags" Target="../tags/tag69.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notesSlide" Target="../notesSlides/notesSlide14.xml"/><Relationship Id="rId4" Type="http://schemas.openxmlformats.org/officeDocument/2006/relationships/slideLayout" Target="../slideLayouts/slideLayout35.xml"/><Relationship Id="rId9"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emf"/><Relationship Id="rId2" Type="http://schemas.openxmlformats.org/officeDocument/2006/relationships/tags" Target="../tags/tag71.xml"/><Relationship Id="rId1" Type="http://schemas.openxmlformats.org/officeDocument/2006/relationships/vmlDrawing" Target="../drawings/vmlDrawing13.vml"/><Relationship Id="rId6" Type="http://schemas.openxmlformats.org/officeDocument/2006/relationships/image" Target="../media/image25.emf"/><Relationship Id="rId5" Type="http://schemas.openxmlformats.org/officeDocument/2006/relationships/oleObject" Target="../embeddings/oleObject13.bin"/><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tags" Target="../tags/tag73.xml"/><Relationship Id="rId7" Type="http://schemas.openxmlformats.org/officeDocument/2006/relationships/image" Target="../media/image25.emf"/><Relationship Id="rId2" Type="http://schemas.openxmlformats.org/officeDocument/2006/relationships/tags" Target="../tags/tag7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notesSlide" Target="../notesSlides/notesSlide16.xml"/><Relationship Id="rId4"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75.xml"/><Relationship Id="rId7" Type="http://schemas.openxmlformats.org/officeDocument/2006/relationships/image" Target="../media/image25.emf"/><Relationship Id="rId2" Type="http://schemas.openxmlformats.org/officeDocument/2006/relationships/tags" Target="../tags/tag74.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notesSlide" Target="../notesSlides/notesSlide17.xml"/><Relationship Id="rId4" Type="http://schemas.openxmlformats.org/officeDocument/2006/relationships/slideLayout" Target="../slideLayouts/slideLayout37.xml"/><Relationship Id="rId9" Type="http://schemas.openxmlformats.org/officeDocument/2006/relationships/image" Target="../media/image28.jpg"/></Relationships>
</file>

<file path=ppt/slides/_rels/slide1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tags" Target="../tags/tag77.xml"/><Relationship Id="rId7" Type="http://schemas.openxmlformats.org/officeDocument/2006/relationships/image" Target="../media/image14.emf"/><Relationship Id="rId2" Type="http://schemas.openxmlformats.org/officeDocument/2006/relationships/tags" Target="../tags/tag76.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notesSlide" Target="../notesSlides/notesSlide18.xml"/><Relationship Id="rId4" Type="http://schemas.openxmlformats.org/officeDocument/2006/relationships/slideLayout" Target="../slideLayouts/slideLayout32.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14.emf"/><Relationship Id="rId2" Type="http://schemas.openxmlformats.org/officeDocument/2006/relationships/tags" Target="../tags/tag78.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notesSlide" Target="../notesSlides/notesSlide19.xml"/><Relationship Id="rId4"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14.emf"/><Relationship Id="rId2" Type="http://schemas.openxmlformats.org/officeDocument/2006/relationships/tags" Target="../tags/tag80.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notesSlide" Target="../notesSlides/notesSlide20.xml"/><Relationship Id="rId4"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83.xml"/><Relationship Id="rId7" Type="http://schemas.openxmlformats.org/officeDocument/2006/relationships/image" Target="../media/image14.emf"/><Relationship Id="rId2" Type="http://schemas.openxmlformats.org/officeDocument/2006/relationships/tags" Target="../tags/tag82.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notesSlide" Target="../notesSlides/notesSlide21.xml"/><Relationship Id="rId4"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85.xml"/><Relationship Id="rId7" Type="http://schemas.openxmlformats.org/officeDocument/2006/relationships/image" Target="../media/image14.emf"/><Relationship Id="rId2" Type="http://schemas.openxmlformats.org/officeDocument/2006/relationships/tags" Target="../tags/tag84.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notesSlide" Target="../notesSlides/notesSlide22.xml"/><Relationship Id="rId4" Type="http://schemas.openxmlformats.org/officeDocument/2006/relationships/slideLayout" Target="../slideLayouts/slideLayout33.xml"/><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hyperlink" Target="https://signalboosters.fcc.gov/signal-boosters" TargetMode="External"/><Relationship Id="rId3" Type="http://schemas.openxmlformats.org/officeDocument/2006/relationships/tags" Target="../tags/tag87.xml"/><Relationship Id="rId7" Type="http://schemas.openxmlformats.org/officeDocument/2006/relationships/image" Target="../media/image14.emf"/><Relationship Id="rId2" Type="http://schemas.openxmlformats.org/officeDocument/2006/relationships/tags" Target="../tags/tag86.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notesSlide" Target="../notesSlides/notesSlide23.xml"/><Relationship Id="rId4"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14.emf"/><Relationship Id="rId2" Type="http://schemas.openxmlformats.org/officeDocument/2006/relationships/tags" Target="../tags/tag88.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notesSlide" Target="../notesSlides/notesSlide24.xml"/><Relationship Id="rId4"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25.emf"/><Relationship Id="rId2" Type="http://schemas.openxmlformats.org/officeDocument/2006/relationships/tags" Target="../tags/tag90.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notesSlide" Target="../notesSlides/notesSlide25.xml"/><Relationship Id="rId4"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14.emf"/><Relationship Id="rId2" Type="http://schemas.openxmlformats.org/officeDocument/2006/relationships/tags" Target="../tags/tag4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xml"/><Relationship Id="rId4"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hyperlink" Target="https://embed.vidyard.com/share/27sciJqHKVCZuHvMz36mvk"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6.tmp"/><Relationship Id="rId3" Type="http://schemas.openxmlformats.org/officeDocument/2006/relationships/tags" Target="../tags/tag50.xml"/><Relationship Id="rId7" Type="http://schemas.openxmlformats.org/officeDocument/2006/relationships/image" Target="../media/image14.emf"/><Relationship Id="rId2" Type="http://schemas.openxmlformats.org/officeDocument/2006/relationships/tags" Target="../tags/tag49.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4.xml"/><Relationship Id="rId4"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52.xml"/><Relationship Id="rId7" Type="http://schemas.openxmlformats.org/officeDocument/2006/relationships/image" Target="../media/image14.emf"/><Relationship Id="rId2" Type="http://schemas.openxmlformats.org/officeDocument/2006/relationships/tags" Target="../tags/tag51.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5.xml"/><Relationship Id="rId4"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4.xml"/><Relationship Id="rId7" Type="http://schemas.openxmlformats.org/officeDocument/2006/relationships/image" Target="../media/image14.emf"/><Relationship Id="rId2" Type="http://schemas.openxmlformats.org/officeDocument/2006/relationships/tags" Target="../tags/tag53.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6.xml"/><Relationship Id="rId4" Type="http://schemas.openxmlformats.org/officeDocument/2006/relationships/slideLayout" Target="../slideLayouts/slideLayout32.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56.xml"/><Relationship Id="rId7" Type="http://schemas.openxmlformats.org/officeDocument/2006/relationships/image" Target="../media/image14.emf"/><Relationship Id="rId2" Type="http://schemas.openxmlformats.org/officeDocument/2006/relationships/tags" Target="../tags/tag55.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7.xml"/><Relationship Id="rId4" Type="http://schemas.openxmlformats.org/officeDocument/2006/relationships/slideLayout" Target="../slideLayouts/slideLayout32.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58.xml"/><Relationship Id="rId7" Type="http://schemas.openxmlformats.org/officeDocument/2006/relationships/image" Target="../media/image14.emf"/><Relationship Id="rId2" Type="http://schemas.openxmlformats.org/officeDocument/2006/relationships/tags" Target="../tags/tag5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8.xml"/><Relationship Id="rId10" Type="http://schemas.openxmlformats.org/officeDocument/2006/relationships/image" Target="../media/image24.jpeg"/><Relationship Id="rId4" Type="http://schemas.openxmlformats.org/officeDocument/2006/relationships/slideLayout" Target="../slideLayouts/slideLayout33.xml"/><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3000" y="5181404"/>
            <a:ext cx="6858000" cy="12907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B81C"/>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rPr>
              <a:t>Minimize Fire Risk </a:t>
            </a:r>
            <a:br>
              <a:rPr kumimoji="0" lang="en-US" sz="3600" b="0" i="0" u="none" strike="noStrike" kern="1200" cap="none" spc="0" normalizeH="0" baseline="0" noProof="0" dirty="0">
                <a:ln>
                  <a:noFill/>
                </a:ln>
                <a:solidFill>
                  <a:srgbClr val="FFB81C"/>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rPr>
            </a:br>
            <a:r>
              <a:rPr kumimoji="0" lang="en-US" sz="3600" b="0" i="0" u="none" strike="noStrike" kern="1200" cap="none" spc="0" normalizeH="0" baseline="0" noProof="0" dirty="0">
                <a:ln>
                  <a:noFill/>
                </a:ln>
                <a:solidFill>
                  <a:srgbClr val="FFB81C"/>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rPr>
              <a:t>and Maximize Recovery</a:t>
            </a:r>
          </a:p>
        </p:txBody>
      </p:sp>
    </p:spTree>
    <p:extLst>
      <p:ext uri="{BB962C8B-B14F-4D97-AF65-F5344CB8AC3E}">
        <p14:creationId xmlns:p14="http://schemas.microsoft.com/office/powerpoint/2010/main" val="118881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858838"/>
          <a:ext cx="1588" cy="1588"/>
        </p:xfrm>
        <a:graphic>
          <a:graphicData uri="http://schemas.openxmlformats.org/presentationml/2006/ole">
            <mc:AlternateContent xmlns:mc="http://schemas.openxmlformats.org/markup-compatibility/2006">
              <mc:Choice xmlns:v="urn:schemas-microsoft-com:vml" Requires="v">
                <p:oleObj spid="_x0000_s7197" name="think-cell Slide" r:id="rId6" imgW="360" imgH="360" progId="TCLayout.ActiveDocument.1">
                  <p:embed/>
                </p:oleObj>
              </mc:Choice>
              <mc:Fallback>
                <p:oleObj name="think-cell Slide" r:id="rId6" imgW="360" imgH="360" progId="TCLayout.ActiveDocument.1">
                  <p:embed/>
                  <p:pic>
                    <p:nvPicPr>
                      <p:cNvPr id="6" name="Object 5" hidden="1"/>
                      <p:cNvPicPr/>
                      <p:nvPr/>
                    </p:nvPicPr>
                    <p:blipFill>
                      <a:blip r:embed="rId7"/>
                      <a:stretch>
                        <a:fillRect/>
                      </a:stretch>
                    </p:blipFill>
                    <p:spPr>
                      <a:xfrm>
                        <a:off x="1588" y="85883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85725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8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p:cNvSpPr>
            <a:spLocks noGrp="1"/>
          </p:cNvSpPr>
          <p:nvPr>
            <p:ph sz="quarter" idx="12"/>
          </p:nvPr>
        </p:nvSpPr>
        <p:spPr>
          <a:xfrm>
            <a:off x="535927" y="1743199"/>
            <a:ext cx="8062064" cy="3789987"/>
          </a:xfrm>
        </p:spPr>
        <p:txBody>
          <a:bodyPr>
            <a:normAutofit fontScale="62500" lnSpcReduction="20000"/>
          </a:bodyPr>
          <a:lstStyle/>
          <a:p>
            <a:pPr marL="0" indent="0">
              <a:buNone/>
            </a:pPr>
            <a:r>
              <a:rPr lang="en-US" b="1" dirty="0"/>
              <a:t>510.4.1 Radio signal strength. </a:t>
            </a:r>
          </a:p>
          <a:p>
            <a:pPr>
              <a:buClr>
                <a:schemeClr val="tx2"/>
              </a:buClr>
            </a:pPr>
            <a:r>
              <a:rPr lang="en-US" dirty="0"/>
              <a:t>The building shall be considered to have acceptable emergency responder radio coverage when signal strength measurements in 95 percent of all areas on each floor of the building meet the signal strength requirements in Sections 510.4.1.1 and 510.4.1.2.</a:t>
            </a:r>
          </a:p>
          <a:p>
            <a:endParaRPr lang="en-US" dirty="0"/>
          </a:p>
          <a:p>
            <a:pPr marL="0" indent="0">
              <a:buNone/>
            </a:pPr>
            <a:r>
              <a:rPr lang="en-US" b="1" dirty="0"/>
              <a:t>510.4.1.1 Minimum signal strength into the building</a:t>
            </a:r>
            <a:r>
              <a:rPr lang="en-US" dirty="0"/>
              <a:t>. </a:t>
            </a:r>
          </a:p>
          <a:p>
            <a:pPr>
              <a:buClr>
                <a:schemeClr val="tx2"/>
              </a:buClr>
            </a:pPr>
            <a:r>
              <a:rPr lang="en-US" dirty="0"/>
              <a:t>A minimum signal strength of -95 dBm shall be receivable within the building.</a:t>
            </a:r>
          </a:p>
          <a:p>
            <a:endParaRPr lang="en-US" dirty="0"/>
          </a:p>
          <a:p>
            <a:pPr marL="0" indent="0">
              <a:buNone/>
            </a:pPr>
            <a:r>
              <a:rPr lang="en-US" b="1" dirty="0"/>
              <a:t>510.4.1.2 Minimum signal strength out of the building</a:t>
            </a:r>
            <a:r>
              <a:rPr lang="en-US" dirty="0"/>
              <a:t>.</a:t>
            </a:r>
          </a:p>
          <a:p>
            <a:pPr>
              <a:buClr>
                <a:schemeClr val="tx2"/>
              </a:buClr>
            </a:pPr>
            <a:r>
              <a:rPr lang="en-US" dirty="0"/>
              <a:t>A minimum signal strength of -95 dBm shall be received by the agency’s radio system when transmitted from within the building.</a:t>
            </a:r>
          </a:p>
          <a:p>
            <a:endParaRPr lang="en-US" dirty="0"/>
          </a:p>
          <a:p>
            <a:pPr marL="0" indent="0">
              <a:buNone/>
              <a:defRPr/>
            </a:pPr>
            <a:endParaRPr lang="en-US" dirty="0">
              <a:solidFill>
                <a:schemeClr val="tx1">
                  <a:lumMod val="75000"/>
                </a:schemeClr>
              </a:solidFill>
            </a:endParaRPr>
          </a:p>
        </p:txBody>
      </p:sp>
      <p:sp>
        <p:nvSpPr>
          <p:cNvPr id="7" name="Title 1">
            <a:extLst>
              <a:ext uri="{FF2B5EF4-FFF2-40B4-BE49-F238E27FC236}">
                <a16:creationId xmlns:a16="http://schemas.microsoft.com/office/drawing/2014/main" id="{4D80555C-928F-4EB7-8F71-525CC78B216C}"/>
              </a:ext>
            </a:extLst>
          </p:cNvPr>
          <p:cNvSpPr txBox="1">
            <a:spLocks/>
          </p:cNvSpPr>
          <p:nvPr/>
        </p:nvSpPr>
        <p:spPr>
          <a:xfrm>
            <a:off x="1702899" y="497711"/>
            <a:ext cx="6746620"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IFC 510 Coverage Requirements</a:t>
            </a:r>
          </a:p>
        </p:txBody>
      </p:sp>
    </p:spTree>
    <p:extLst>
      <p:ext uri="{BB962C8B-B14F-4D97-AF65-F5344CB8AC3E}">
        <p14:creationId xmlns:p14="http://schemas.microsoft.com/office/powerpoint/2010/main" val="4120422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858838"/>
          <a:ext cx="1588" cy="1588"/>
        </p:xfrm>
        <a:graphic>
          <a:graphicData uri="http://schemas.openxmlformats.org/presentationml/2006/ole">
            <mc:AlternateContent xmlns:mc="http://schemas.openxmlformats.org/markup-compatibility/2006">
              <mc:Choice xmlns:v="urn:schemas-microsoft-com:vml" Requires="v">
                <p:oleObj spid="_x0000_s8237" name="think-cell Slide" r:id="rId6" imgW="360" imgH="360" progId="TCLayout.ActiveDocument.1">
                  <p:embed/>
                </p:oleObj>
              </mc:Choice>
              <mc:Fallback>
                <p:oleObj name="think-cell Slide" r:id="rId6" imgW="360" imgH="360" progId="TCLayout.ActiveDocument.1">
                  <p:embed/>
                  <p:pic>
                    <p:nvPicPr>
                      <p:cNvPr id="6" name="Object 5" hidden="1"/>
                      <p:cNvPicPr/>
                      <p:nvPr/>
                    </p:nvPicPr>
                    <p:blipFill>
                      <a:blip r:embed="rId7"/>
                      <a:stretch>
                        <a:fillRect/>
                      </a:stretch>
                    </p:blipFill>
                    <p:spPr>
                      <a:xfrm>
                        <a:off x="1588" y="85883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85725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8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p:cNvSpPr>
            <a:spLocks noGrp="1"/>
          </p:cNvSpPr>
          <p:nvPr>
            <p:ph sz="quarter" idx="12"/>
          </p:nvPr>
        </p:nvSpPr>
        <p:spPr>
          <a:xfrm>
            <a:off x="535927" y="1237939"/>
            <a:ext cx="8384407" cy="3789987"/>
          </a:xfrm>
        </p:spPr>
        <p:txBody>
          <a:bodyPr>
            <a:normAutofit/>
          </a:bodyPr>
          <a:lstStyle/>
          <a:p>
            <a:pPr marL="0" indent="0">
              <a:buNone/>
              <a:defRPr/>
            </a:pPr>
            <a:r>
              <a:rPr lang="en-US" sz="2000" b="1" u="sng" dirty="0">
                <a:solidFill>
                  <a:schemeClr val="tx1">
                    <a:lumMod val="75000"/>
                  </a:schemeClr>
                </a:solidFill>
              </a:rPr>
              <a:t>Critical Area Coverage </a:t>
            </a:r>
            <a:r>
              <a:rPr lang="en-US" sz="2000" b="1" dirty="0">
                <a:solidFill>
                  <a:schemeClr val="tx1">
                    <a:lumMod val="75000"/>
                  </a:schemeClr>
                </a:solidFill>
              </a:rPr>
              <a:t>– 99% (NFPA 2013 / 2016) coverage required in </a:t>
            </a:r>
          </a:p>
          <a:p>
            <a:pPr marL="0" indent="0">
              <a:spcBef>
                <a:spcPts val="0"/>
              </a:spcBef>
              <a:buNone/>
              <a:defRPr/>
            </a:pPr>
            <a:r>
              <a:rPr lang="en-US" sz="2000" b="1" dirty="0">
                <a:solidFill>
                  <a:schemeClr val="tx1">
                    <a:lumMod val="75000"/>
                  </a:schemeClr>
                </a:solidFill>
              </a:rPr>
              <a:t>Critical areas: </a:t>
            </a:r>
          </a:p>
          <a:p>
            <a:pPr marL="0" indent="0">
              <a:buNone/>
              <a:defRPr/>
            </a:pPr>
            <a:endParaRPr lang="en-US" sz="1600" dirty="0">
              <a:solidFill>
                <a:schemeClr val="tx1">
                  <a:lumMod val="75000"/>
                </a:schemeClr>
              </a:solidFill>
            </a:endParaRPr>
          </a:p>
          <a:p>
            <a:pPr marL="342900" lvl="1" indent="0">
              <a:buClr>
                <a:schemeClr val="tx2"/>
              </a:buClr>
              <a:buNone/>
              <a:defRPr/>
            </a:pPr>
            <a:r>
              <a:rPr lang="en-US" sz="1600" dirty="0">
                <a:solidFill>
                  <a:schemeClr val="tx1">
                    <a:lumMod val="75000"/>
                  </a:schemeClr>
                </a:solidFill>
              </a:rPr>
              <a:t>Emergency Command Center(s) 		Fire Pump Room(s) </a:t>
            </a:r>
          </a:p>
          <a:p>
            <a:pPr marL="342900" lvl="1" indent="0">
              <a:buClr>
                <a:schemeClr val="tx2"/>
              </a:buClr>
              <a:buNone/>
              <a:defRPr/>
            </a:pPr>
            <a:r>
              <a:rPr lang="en-US" sz="1600" dirty="0">
                <a:solidFill>
                  <a:schemeClr val="tx1">
                    <a:lumMod val="75000"/>
                  </a:schemeClr>
                </a:solidFill>
              </a:rPr>
              <a:t>Exit Stairs 				Exit Passageways </a:t>
            </a:r>
          </a:p>
          <a:p>
            <a:pPr marL="342900" lvl="1" indent="0">
              <a:buClr>
                <a:schemeClr val="tx2"/>
              </a:buClr>
              <a:buNone/>
              <a:defRPr/>
            </a:pPr>
            <a:r>
              <a:rPr lang="en-US" sz="1600" dirty="0">
                <a:solidFill>
                  <a:schemeClr val="tx1">
                    <a:lumMod val="75000"/>
                  </a:schemeClr>
                </a:solidFill>
              </a:rPr>
              <a:t>Elevator Lobbies 			Standpipe Cabinets </a:t>
            </a:r>
          </a:p>
          <a:p>
            <a:pPr marL="342900" lvl="1" indent="0">
              <a:buClr>
                <a:schemeClr val="tx2"/>
              </a:buClr>
              <a:buNone/>
              <a:defRPr/>
            </a:pPr>
            <a:r>
              <a:rPr lang="en-US" sz="1600" dirty="0">
                <a:solidFill>
                  <a:schemeClr val="tx1">
                    <a:lumMod val="75000"/>
                  </a:schemeClr>
                </a:solidFill>
              </a:rPr>
              <a:t>Sprinkler Sectional 			Valve Locations </a:t>
            </a:r>
            <a:br>
              <a:rPr lang="en-US" sz="1600" b="1" dirty="0">
                <a:solidFill>
                  <a:schemeClr val="tx1">
                    <a:lumMod val="75000"/>
                  </a:schemeClr>
                </a:solidFill>
              </a:rPr>
            </a:br>
            <a:endParaRPr lang="en-US" sz="1600" dirty="0">
              <a:solidFill>
                <a:schemeClr val="tx1">
                  <a:lumMod val="75000"/>
                </a:schemeClr>
              </a:solidFill>
            </a:endParaRPr>
          </a:p>
          <a:p>
            <a:pPr marL="0" indent="0">
              <a:buNone/>
              <a:defRPr/>
            </a:pPr>
            <a:r>
              <a:rPr lang="en-US" sz="2000" b="1" u="sng" dirty="0">
                <a:solidFill>
                  <a:schemeClr val="tx1">
                    <a:lumMod val="75000"/>
                  </a:schemeClr>
                </a:solidFill>
                <a:latin typeface="+mn-lt"/>
              </a:rPr>
              <a:t>General Area Coverage </a:t>
            </a:r>
            <a:r>
              <a:rPr lang="en-US" sz="2000" dirty="0">
                <a:solidFill>
                  <a:schemeClr val="tx1">
                    <a:lumMod val="75000"/>
                  </a:schemeClr>
                </a:solidFill>
                <a:latin typeface="+mn-lt"/>
              </a:rPr>
              <a:t>– General building areas should have </a:t>
            </a:r>
            <a:r>
              <a:rPr lang="en-US" sz="2000" b="1" dirty="0">
                <a:solidFill>
                  <a:schemeClr val="tx1">
                    <a:lumMod val="75000"/>
                  </a:schemeClr>
                </a:solidFill>
                <a:latin typeface="+mn-lt"/>
              </a:rPr>
              <a:t>90%</a:t>
            </a:r>
            <a:endParaRPr lang="en-US" sz="2000" dirty="0">
              <a:solidFill>
                <a:schemeClr val="tx1">
                  <a:lumMod val="75000"/>
                </a:schemeClr>
              </a:solidFill>
              <a:latin typeface="+mn-lt"/>
            </a:endParaRPr>
          </a:p>
        </p:txBody>
      </p:sp>
      <p:sp>
        <p:nvSpPr>
          <p:cNvPr id="7" name="Content Placeholder 2">
            <a:extLst>
              <a:ext uri="{FF2B5EF4-FFF2-40B4-BE49-F238E27FC236}">
                <a16:creationId xmlns:a16="http://schemas.microsoft.com/office/drawing/2014/main" id="{9CF57EB0-E9FD-4ADF-9489-D611A01B64DF}"/>
              </a:ext>
            </a:extLst>
          </p:cNvPr>
          <p:cNvSpPr txBox="1">
            <a:spLocks/>
          </p:cNvSpPr>
          <p:nvPr/>
        </p:nvSpPr>
        <p:spPr>
          <a:xfrm>
            <a:off x="550835" y="4181975"/>
            <a:ext cx="8042329" cy="415969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800" rtl="0" eaLnBrk="1" latinLnBrk="0" hangingPunct="1">
              <a:lnSpc>
                <a:spcPct val="90000"/>
              </a:lnSpc>
              <a:spcBef>
                <a:spcPts val="375"/>
              </a:spcBef>
              <a:buClr>
                <a:schemeClr val="accent3"/>
              </a:buClr>
              <a:buFont typeface="Arial" panose="020B0604020202020204" pitchFamily="34" charset="0"/>
              <a:buChar char="-"/>
              <a:defRPr sz="105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0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sz="2000" b="1" u="sng" dirty="0">
                <a:solidFill>
                  <a:schemeClr val="tx1">
                    <a:lumMod val="75000"/>
                  </a:schemeClr>
                </a:solidFill>
                <a:latin typeface="+mn-lt"/>
              </a:rPr>
              <a:t>Dedicated Monitoring Panel </a:t>
            </a:r>
            <a:r>
              <a:rPr lang="en-US" sz="2000" b="1" dirty="0">
                <a:solidFill>
                  <a:schemeClr val="tx1">
                    <a:lumMod val="75000"/>
                  </a:schemeClr>
                </a:solidFill>
                <a:latin typeface="+mn-lt"/>
              </a:rPr>
              <a:t> </a:t>
            </a:r>
            <a:r>
              <a:rPr lang="en-US" sz="1600" b="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independent of the fire panel, </a:t>
            </a:r>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within the emergency command center to annunciate the status of any signal booster(s) with visual and labeled indication of the following for each signal booster:  </a:t>
            </a:r>
            <a:br>
              <a:rPr lang="en-US" sz="1600" dirty="0">
                <a:solidFill>
                  <a:schemeClr val="tx1">
                    <a:lumMod val="75000"/>
                  </a:schemeClr>
                </a:solidFill>
              </a:rPr>
            </a:br>
            <a:endParaRPr lang="en-US" sz="1600" dirty="0">
              <a:solidFill>
                <a:schemeClr val="tx1">
                  <a:lumMod val="75000"/>
                </a:schemeClr>
              </a:solidFill>
            </a:endParaRPr>
          </a:p>
          <a:p>
            <a:pPr marL="342900" lvl="1" indent="0">
              <a:buClr>
                <a:schemeClr val="tx2"/>
              </a:buClr>
              <a:buNone/>
              <a:defRPr/>
            </a:pPr>
            <a:r>
              <a:rPr lang="en-US" sz="1600" dirty="0">
                <a:solidFill>
                  <a:schemeClr val="tx1">
                    <a:lumMod val="75000"/>
                  </a:schemeClr>
                </a:solidFill>
              </a:rPr>
              <a:t>Normal AC power 				Signal booster trouble </a:t>
            </a:r>
          </a:p>
          <a:p>
            <a:pPr marL="342900" lvl="1" indent="0">
              <a:buClr>
                <a:schemeClr val="tx2"/>
              </a:buClr>
              <a:buNone/>
              <a:defRPr/>
            </a:pPr>
            <a:r>
              <a:rPr lang="en-US" sz="1600" dirty="0">
                <a:solidFill>
                  <a:schemeClr val="tx1">
                    <a:lumMod val="75000"/>
                  </a:schemeClr>
                </a:solidFill>
              </a:rPr>
              <a:t>Loss of normal AC power 			Failure of battery charger </a:t>
            </a:r>
          </a:p>
          <a:p>
            <a:pPr marL="342900" lvl="1" indent="0">
              <a:buClr>
                <a:schemeClr val="tx2"/>
              </a:buClr>
              <a:buNone/>
              <a:defRPr/>
            </a:pPr>
            <a:r>
              <a:rPr lang="en-US" sz="1600" dirty="0">
                <a:solidFill>
                  <a:schemeClr val="tx1">
                    <a:lumMod val="75000"/>
                  </a:schemeClr>
                </a:solidFill>
              </a:rPr>
              <a:t>Low-battery capacity 			Antenna failure</a:t>
            </a:r>
          </a:p>
        </p:txBody>
      </p:sp>
      <p:sp>
        <p:nvSpPr>
          <p:cNvPr id="8" name="Title 1">
            <a:extLst>
              <a:ext uri="{FF2B5EF4-FFF2-40B4-BE49-F238E27FC236}">
                <a16:creationId xmlns:a16="http://schemas.microsoft.com/office/drawing/2014/main" id="{04F5CEB4-4F94-49BA-AE3D-ACE52CDBAFE6}"/>
              </a:ext>
            </a:extLst>
          </p:cNvPr>
          <p:cNvSpPr txBox="1">
            <a:spLocks/>
          </p:cNvSpPr>
          <p:nvPr/>
        </p:nvSpPr>
        <p:spPr>
          <a:xfrm>
            <a:off x="1702899" y="497711"/>
            <a:ext cx="6746620"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NFPA Coverage Requirements</a:t>
            </a:r>
          </a:p>
        </p:txBody>
      </p:sp>
    </p:spTree>
    <p:extLst>
      <p:ext uri="{BB962C8B-B14F-4D97-AF65-F5344CB8AC3E}">
        <p14:creationId xmlns:p14="http://schemas.microsoft.com/office/powerpoint/2010/main" val="424125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9245" name="think-cell Slide" r:id="rId6" imgW="216" imgH="216" progId="TCLayout.ActiveDocument.1">
                  <p:embed/>
                </p:oleObj>
              </mc:Choice>
              <mc:Fallback>
                <p:oleObj name="think-cell Slide" r:id="rId6" imgW="216" imgH="216" progId="TCLayout.ActiveDocument.1">
                  <p:embed/>
                  <p:pic>
                    <p:nvPicPr>
                      <p:cNvPr id="6" name="Object 5"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5" name="Rectangle 4"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p:cNvSpPr>
            <a:spLocks noGrp="1"/>
          </p:cNvSpPr>
          <p:nvPr>
            <p:ph sz="quarter" idx="12"/>
          </p:nvPr>
        </p:nvSpPr>
        <p:spPr>
          <a:xfrm>
            <a:off x="522985" y="1692066"/>
            <a:ext cx="8098030" cy="3909298"/>
          </a:xfrm>
        </p:spPr>
        <p:txBody>
          <a:bodyPr>
            <a:noAutofit/>
          </a:bodyPr>
          <a:lstStyle/>
          <a:p>
            <a:pPr>
              <a:spcAft>
                <a:spcPts val="1200"/>
              </a:spcAft>
              <a:buClr>
                <a:schemeClr val="tx2"/>
              </a:buClr>
            </a:pPr>
            <a:r>
              <a:rPr lang="en-US" sz="2000" b="1" dirty="0"/>
              <a:t>Improper installation </a:t>
            </a:r>
            <a:r>
              <a:rPr lang="en-US" sz="2000" dirty="0"/>
              <a:t>or a failure could lead to </a:t>
            </a:r>
            <a:r>
              <a:rPr lang="en-US" sz="2000" b="1" dirty="0"/>
              <a:t>oscillation</a:t>
            </a:r>
            <a:r>
              <a:rPr lang="en-US" sz="2000" dirty="0"/>
              <a:t> (donor antenna signal feeds back into the DAS), creating harmful interference to Public Safety Radio System. </a:t>
            </a:r>
          </a:p>
          <a:p>
            <a:pPr>
              <a:spcAft>
                <a:spcPts val="1200"/>
              </a:spcAft>
              <a:buClr>
                <a:schemeClr val="tx2"/>
              </a:buClr>
            </a:pPr>
            <a:r>
              <a:rPr lang="en-US" sz="2000" b="1" dirty="0"/>
              <a:t>Noise on uplink </a:t>
            </a:r>
            <a:r>
              <a:rPr lang="en-US" sz="2000" dirty="0"/>
              <a:t>can potentially add up &amp; cause signal degradation for firefighter radio systems.  </a:t>
            </a:r>
          </a:p>
          <a:p>
            <a:pPr>
              <a:spcAft>
                <a:spcPts val="1200"/>
              </a:spcAft>
              <a:buClr>
                <a:schemeClr val="tx2"/>
              </a:buClr>
            </a:pPr>
            <a:r>
              <a:rPr lang="en-US" sz="2000" b="1" dirty="0"/>
              <a:t>Failure of A System Component </a:t>
            </a:r>
            <a:r>
              <a:rPr lang="en-US" sz="2000" dirty="0"/>
              <a:t>may go unnoticed without proper monitoring &amp; supervision (required by NFPA 1221), resulting in the system NOT being available when you need it most.</a:t>
            </a:r>
          </a:p>
          <a:p>
            <a:pPr>
              <a:spcAft>
                <a:spcPts val="1200"/>
              </a:spcAft>
              <a:buClr>
                <a:schemeClr val="tx2"/>
              </a:buClr>
            </a:pPr>
            <a:r>
              <a:rPr lang="en-US" sz="2000" b="1" dirty="0"/>
              <a:t>“Competency”</a:t>
            </a:r>
            <a:r>
              <a:rPr lang="en-US" sz="2000" dirty="0"/>
              <a:t> of System Designer &amp; Installer </a:t>
            </a:r>
          </a:p>
          <a:p>
            <a:pPr>
              <a:buClr>
                <a:schemeClr val="tx2"/>
              </a:buClr>
            </a:pPr>
            <a:r>
              <a:rPr lang="en-US" sz="2000" dirty="0"/>
              <a:t>How do AHJs </a:t>
            </a:r>
            <a:r>
              <a:rPr lang="en-US" sz="2000" b="1" dirty="0"/>
              <a:t>specify &amp; ensure compliance</a:t>
            </a:r>
            <a:r>
              <a:rPr lang="en-US" sz="2000" dirty="0"/>
              <a:t>? </a:t>
            </a:r>
          </a:p>
        </p:txBody>
      </p:sp>
      <p:sp>
        <p:nvSpPr>
          <p:cNvPr id="7" name="Title 1">
            <a:extLst>
              <a:ext uri="{FF2B5EF4-FFF2-40B4-BE49-F238E27FC236}">
                <a16:creationId xmlns:a16="http://schemas.microsoft.com/office/drawing/2014/main" id="{6FADEF48-6860-4028-BCC8-891B8CBB3156}"/>
              </a:ext>
            </a:extLst>
          </p:cNvPr>
          <p:cNvSpPr txBox="1">
            <a:spLocks/>
          </p:cNvSpPr>
          <p:nvPr/>
        </p:nvSpPr>
        <p:spPr>
          <a:xfrm>
            <a:off x="1702899" y="497711"/>
            <a:ext cx="6746620"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AHJ Concerns About ERCES</a:t>
            </a:r>
          </a:p>
        </p:txBody>
      </p:sp>
    </p:spTree>
    <p:extLst>
      <p:ext uri="{BB962C8B-B14F-4D97-AF65-F5344CB8AC3E}">
        <p14:creationId xmlns:p14="http://schemas.microsoft.com/office/powerpoint/2010/main" val="3900614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10270" name="think-cell Slide" r:id="rId6" imgW="216" imgH="216" progId="TCLayout.ActiveDocument.1">
                  <p:embed/>
                </p:oleObj>
              </mc:Choice>
              <mc:Fallback>
                <p:oleObj name="think-cell Slide" r:id="rId6" imgW="216" imgH="216" progId="TCLayout.ActiveDocument.1">
                  <p:embed/>
                  <p:pic>
                    <p:nvPicPr>
                      <p:cNvPr id="7" name="Object 6"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6" name="Rectangle 5"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p:cNvSpPr>
            <a:spLocks noGrp="1"/>
          </p:cNvSpPr>
          <p:nvPr>
            <p:ph sz="quarter" idx="12"/>
          </p:nvPr>
        </p:nvSpPr>
        <p:spPr>
          <a:xfrm>
            <a:off x="454957" y="1806076"/>
            <a:ext cx="3870228" cy="3835205"/>
          </a:xfrm>
        </p:spPr>
        <p:txBody>
          <a:bodyPr>
            <a:normAutofit fontScale="47500" lnSpcReduction="20000"/>
          </a:bodyPr>
          <a:lstStyle/>
          <a:p>
            <a:pPr marL="0" indent="0">
              <a:spcAft>
                <a:spcPts val="1200"/>
              </a:spcAft>
              <a:buNone/>
            </a:pPr>
            <a:r>
              <a:rPr lang="en-US" sz="5100" b="1" dirty="0"/>
              <a:t>Oscillation Suppression</a:t>
            </a:r>
            <a:endParaRPr lang="en-US" dirty="0"/>
          </a:p>
          <a:p>
            <a:pPr>
              <a:buClr>
                <a:srgbClr val="FFB81C"/>
              </a:buClr>
            </a:pPr>
            <a:r>
              <a:rPr lang="en-US" sz="3600" dirty="0"/>
              <a:t>BDA Detects Oscillation &amp; Reduces Gain in 5dB steps until no further oscillation </a:t>
            </a:r>
          </a:p>
          <a:p>
            <a:pPr>
              <a:buClr>
                <a:srgbClr val="FFB81C"/>
              </a:buClr>
            </a:pPr>
            <a:endParaRPr lang="en-US" sz="3600" dirty="0"/>
          </a:p>
          <a:p>
            <a:pPr>
              <a:buClr>
                <a:srgbClr val="FFB81C"/>
              </a:buClr>
            </a:pPr>
            <a:r>
              <a:rPr lang="en-US" sz="3600" dirty="0"/>
              <a:t>BDA Sends Trouble Signal to Fire Alarm Control Panel </a:t>
            </a:r>
          </a:p>
          <a:p>
            <a:pPr>
              <a:buClr>
                <a:srgbClr val="FFB81C"/>
              </a:buClr>
            </a:pPr>
            <a:endParaRPr lang="en-US" sz="3600" dirty="0"/>
          </a:p>
          <a:p>
            <a:pPr>
              <a:buClr>
                <a:srgbClr val="FFB81C"/>
              </a:buClr>
            </a:pPr>
            <a:r>
              <a:rPr lang="en-US" sz="3600" dirty="0"/>
              <a:t>BDA Indicates Trouble on Remote Annunciator / Monitor </a:t>
            </a:r>
          </a:p>
          <a:p>
            <a:pPr>
              <a:buClr>
                <a:srgbClr val="FFB81C"/>
              </a:buClr>
            </a:pPr>
            <a:endParaRPr lang="en-US" sz="3600" dirty="0"/>
          </a:p>
          <a:p>
            <a:pPr>
              <a:buClr>
                <a:srgbClr val="FFB81C"/>
              </a:buClr>
            </a:pPr>
            <a:r>
              <a:rPr lang="en-US" sz="3600" dirty="0"/>
              <a:t>BDA Continues normal operation with the maximum allowable gain</a:t>
            </a:r>
          </a:p>
        </p:txBody>
      </p:sp>
      <p:sp>
        <p:nvSpPr>
          <p:cNvPr id="4" name="Content Placeholder 3"/>
          <p:cNvSpPr>
            <a:spLocks noGrp="1"/>
          </p:cNvSpPr>
          <p:nvPr>
            <p:ph sz="quarter" idx="15"/>
          </p:nvPr>
        </p:nvSpPr>
        <p:spPr>
          <a:xfrm>
            <a:off x="4851559" y="1736411"/>
            <a:ext cx="3837484" cy="4006463"/>
          </a:xfrm>
        </p:spPr>
        <p:txBody>
          <a:bodyPr>
            <a:normAutofit/>
          </a:bodyPr>
          <a:lstStyle/>
          <a:p>
            <a:pPr marL="0" indent="0">
              <a:spcAft>
                <a:spcPts val="1200"/>
              </a:spcAft>
              <a:buNone/>
            </a:pPr>
            <a:r>
              <a:rPr lang="en-US" sz="2400" b="1" dirty="0"/>
              <a:t>Noise Suppression </a:t>
            </a:r>
            <a:endParaRPr lang="en-US" sz="1600" dirty="0"/>
          </a:p>
          <a:p>
            <a:r>
              <a:rPr lang="en-US" sz="1700" dirty="0"/>
              <a:t>Most BDAs normally generate a small amount of noise when idle. </a:t>
            </a:r>
          </a:p>
          <a:p>
            <a:endParaRPr lang="en-US" sz="1700" dirty="0"/>
          </a:p>
          <a:p>
            <a:r>
              <a:rPr lang="en-US" sz="1700" dirty="0"/>
              <a:t>The cumulative effect of all this noise raises the “noise floor” on a frequency. </a:t>
            </a:r>
          </a:p>
          <a:p>
            <a:endParaRPr lang="en-US" sz="1700" dirty="0"/>
          </a:p>
          <a:p>
            <a:r>
              <a:rPr lang="en-US" sz="1700" dirty="0"/>
              <a:t>NOTIFIER BDAs operate in “stand-by mode” and do not transmit any noise while idle. </a:t>
            </a:r>
          </a:p>
          <a:p>
            <a:endParaRPr lang="en-US" sz="1600" dirty="0"/>
          </a:p>
          <a:p>
            <a:endParaRPr lang="en-US" sz="1600" dirty="0"/>
          </a:p>
        </p:txBody>
      </p:sp>
      <p:sp>
        <p:nvSpPr>
          <p:cNvPr id="5" name="Slide Number Placeholder 4"/>
          <p:cNvSpPr>
            <a:spLocks noGrp="1"/>
          </p:cNvSpPr>
          <p:nvPr>
            <p:ph type="sldNum" sz="quarter" idx="16"/>
          </p:nvPr>
        </p:nvSpPr>
        <p:spPr/>
        <p:txBody>
          <a:bodyPr/>
          <a:lstStyle/>
          <a:p>
            <a:pPr>
              <a:defRPr/>
            </a:pPr>
            <a:fld id="{F0121559-6FAE-4C9F-95D5-751370D9C50E}" type="slidenum">
              <a:rPr lang="en-US" smtClean="0"/>
              <a:pPr>
                <a:defRPr/>
              </a:pPr>
              <a:t>13</a:t>
            </a:fld>
            <a:endParaRPr lang="en-US" dirty="0"/>
          </a:p>
        </p:txBody>
      </p:sp>
      <p:sp>
        <p:nvSpPr>
          <p:cNvPr id="12" name="Rectangle 11">
            <a:extLst>
              <a:ext uri="{FF2B5EF4-FFF2-40B4-BE49-F238E27FC236}">
                <a16:creationId xmlns:a16="http://schemas.microsoft.com/office/drawing/2014/main" id="{D11E023A-0A29-4E70-A5B4-30B796BFDB01}"/>
              </a:ext>
            </a:extLst>
          </p:cNvPr>
          <p:cNvSpPr/>
          <p:nvPr/>
        </p:nvSpPr>
        <p:spPr>
          <a:xfrm>
            <a:off x="1620456" y="0"/>
            <a:ext cx="7523543" cy="1608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BC8D94B7-4DDC-444A-B1C4-CD8C2EFFEB39}"/>
              </a:ext>
            </a:extLst>
          </p:cNvPr>
          <p:cNvSpPr txBox="1">
            <a:spLocks/>
          </p:cNvSpPr>
          <p:nvPr/>
        </p:nvSpPr>
        <p:spPr>
          <a:xfrm>
            <a:off x="1702898" y="497711"/>
            <a:ext cx="7333675"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The SOLUTION:</a:t>
            </a:r>
          </a:p>
          <a:p>
            <a:r>
              <a:rPr lang="en-US" sz="4000" dirty="0"/>
              <a:t>UL 2524-Listed ERCES/BDA System</a:t>
            </a:r>
          </a:p>
        </p:txBody>
      </p:sp>
      <p:sp>
        <p:nvSpPr>
          <p:cNvPr id="13" name="Rectangle 12">
            <a:extLst>
              <a:ext uri="{FF2B5EF4-FFF2-40B4-BE49-F238E27FC236}">
                <a16:creationId xmlns:a16="http://schemas.microsoft.com/office/drawing/2014/main" id="{A130A173-F4CA-4A3B-9EBC-B4E3050D9992}"/>
              </a:ext>
            </a:extLst>
          </p:cNvPr>
          <p:cNvSpPr/>
          <p:nvPr/>
        </p:nvSpPr>
        <p:spPr>
          <a:xfrm>
            <a:off x="0" y="5245335"/>
            <a:ext cx="9143999" cy="1016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542315"/>
            <a:ext cx="9143999" cy="577081"/>
          </a:xfrm>
          <a:prstGeom prst="rect">
            <a:avLst/>
          </a:prstGeom>
          <a:solidFill>
            <a:schemeClr val="bg1"/>
          </a:solidFill>
        </p:spPr>
        <p:txBody>
          <a:bodyPr wrap="square">
            <a:spAutoFit/>
          </a:bodyPr>
          <a:lstStyle/>
          <a:p>
            <a:pPr algn="ctr"/>
            <a:r>
              <a:rPr lang="en-US" sz="1050" u="sng" dirty="0">
                <a:latin typeface="Calibri" panose="020F0502020204030204" pitchFamily="34" charset="0"/>
                <a:ea typeface="Calibri" panose="020F0502020204030204" pitchFamily="34" charset="0"/>
              </a:rPr>
              <a:t>NOTE:</a:t>
            </a:r>
            <a:r>
              <a:rPr lang="en-US" sz="1050" dirty="0">
                <a:latin typeface="Calibri" panose="020F0502020204030204" pitchFamily="34" charset="0"/>
                <a:ea typeface="Calibri" panose="020F0502020204030204" pitchFamily="34" charset="0"/>
              </a:rPr>
              <a:t> IFC 2018 requires Bi-Directional Amplifiers (BDAs) used in emergency responder radio coverage systems shall have oscillation prevention</a:t>
            </a:r>
          </a:p>
          <a:p>
            <a:pPr algn="ctr"/>
            <a:r>
              <a:rPr lang="en-US" sz="1050" dirty="0">
                <a:latin typeface="Calibri" panose="020F0502020204030204" pitchFamily="34" charset="0"/>
                <a:ea typeface="Calibri" panose="020F0502020204030204" pitchFamily="34" charset="0"/>
              </a:rPr>
              <a:t>circuitry. IFC 2021 requires Active RF emitting devices used in emergency responder radio coverage systems shall have built-in oscillation </a:t>
            </a:r>
          </a:p>
          <a:p>
            <a:pPr algn="ctr"/>
            <a:r>
              <a:rPr lang="en-US" sz="1050" dirty="0">
                <a:latin typeface="Calibri" panose="020F0502020204030204" pitchFamily="34" charset="0"/>
                <a:ea typeface="Calibri" panose="020F0502020204030204" pitchFamily="34" charset="0"/>
              </a:rPr>
              <a:t>detection and control circuitry.</a:t>
            </a:r>
          </a:p>
        </p:txBody>
      </p:sp>
    </p:spTree>
    <p:extLst>
      <p:ext uri="{BB962C8B-B14F-4D97-AF65-F5344CB8AC3E}">
        <p14:creationId xmlns:p14="http://schemas.microsoft.com/office/powerpoint/2010/main" val="730539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11308" name="think-cell Slide" r:id="rId6" imgW="216" imgH="216" progId="TCLayout.ActiveDocument.1">
                  <p:embed/>
                </p:oleObj>
              </mc:Choice>
              <mc:Fallback>
                <p:oleObj name="think-cell Slide" r:id="rId6" imgW="216" imgH="216" progId="TCLayout.ActiveDocument.1">
                  <p:embed/>
                  <p:pic>
                    <p:nvPicPr>
                      <p:cNvPr id="3" name="Object 2"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2" name="Rectangle 1"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Content Placeholder 4"/>
          <p:cNvSpPr txBox="1">
            <a:spLocks/>
          </p:cNvSpPr>
          <p:nvPr/>
        </p:nvSpPr>
        <p:spPr>
          <a:xfrm>
            <a:off x="521777" y="1697627"/>
            <a:ext cx="4946254" cy="3896139"/>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Clr>
                <a:schemeClr val="tx2"/>
              </a:buClr>
              <a:buFont typeface="Arial" charset="0"/>
              <a:buChar char="•"/>
              <a:defRPr/>
            </a:pPr>
            <a:r>
              <a:rPr lang="en-US" sz="1800" b="1" dirty="0">
                <a:latin typeface="+mn-lt"/>
              </a:rPr>
              <a:t>IFC &amp; NFPA Compliance </a:t>
            </a:r>
          </a:p>
          <a:p>
            <a:pPr lvl="1">
              <a:spcBef>
                <a:spcPts val="600"/>
              </a:spcBef>
              <a:buClr>
                <a:schemeClr val="tx2"/>
              </a:buClr>
              <a:buFont typeface="Arial" charset="0"/>
              <a:buChar char="•"/>
              <a:defRPr/>
            </a:pPr>
            <a:r>
              <a:rPr lang="en-US" dirty="0">
                <a:latin typeface="+mn-lt"/>
              </a:rPr>
              <a:t>Supervision &amp; Monitoring</a:t>
            </a:r>
          </a:p>
          <a:p>
            <a:pPr lvl="1">
              <a:spcBef>
                <a:spcPts val="600"/>
              </a:spcBef>
              <a:buClr>
                <a:schemeClr val="tx2"/>
              </a:buClr>
              <a:buFont typeface="Arial" charset="0"/>
              <a:buChar char="•"/>
              <a:defRPr/>
            </a:pPr>
            <a:r>
              <a:rPr lang="en-US" dirty="0">
                <a:latin typeface="+mn-lt"/>
              </a:rPr>
              <a:t>UL-Listed Power Supplies </a:t>
            </a:r>
          </a:p>
          <a:p>
            <a:pPr lvl="1">
              <a:spcBef>
                <a:spcPts val="600"/>
              </a:spcBef>
              <a:buClr>
                <a:schemeClr val="tx2"/>
              </a:buClr>
              <a:buFont typeface="Arial" charset="0"/>
              <a:buChar char="•"/>
              <a:defRPr/>
            </a:pPr>
            <a:r>
              <a:rPr lang="en-US" dirty="0">
                <a:latin typeface="+mn-lt"/>
              </a:rPr>
              <a:t>Battery Backup (24 hrs @ 20% derated) </a:t>
            </a:r>
          </a:p>
          <a:p>
            <a:pPr lvl="1">
              <a:spcBef>
                <a:spcPts val="600"/>
              </a:spcBef>
              <a:buClr>
                <a:schemeClr val="tx2"/>
              </a:buClr>
              <a:buFont typeface="Arial" charset="0"/>
              <a:buChar char="•"/>
              <a:defRPr/>
            </a:pPr>
            <a:r>
              <a:rPr lang="en-US" dirty="0">
                <a:latin typeface="+mn-lt"/>
              </a:rPr>
              <a:t>Monitoring of Secondary Power Supply </a:t>
            </a:r>
          </a:p>
          <a:p>
            <a:pPr lvl="1">
              <a:spcBef>
                <a:spcPts val="600"/>
              </a:spcBef>
              <a:buClr>
                <a:schemeClr val="tx2"/>
              </a:buClr>
              <a:buFont typeface="Arial" charset="0"/>
              <a:buChar char="•"/>
              <a:defRPr/>
            </a:pPr>
            <a:r>
              <a:rPr lang="en-US" dirty="0">
                <a:latin typeface="+mn-lt"/>
              </a:rPr>
              <a:t>Type 4 Enclosure (certified as an assembly) </a:t>
            </a:r>
          </a:p>
          <a:p>
            <a:pPr lvl="1">
              <a:spcBef>
                <a:spcPts val="600"/>
              </a:spcBef>
              <a:buClr>
                <a:schemeClr val="tx2"/>
              </a:buClr>
              <a:buFont typeface="Arial" charset="0"/>
              <a:buChar char="•"/>
              <a:defRPr/>
            </a:pPr>
            <a:r>
              <a:rPr lang="en-US" dirty="0">
                <a:latin typeface="+mn-lt"/>
              </a:rPr>
              <a:t>Supervised dedicated monitoring panel</a:t>
            </a:r>
          </a:p>
          <a:p>
            <a:pPr lvl="1">
              <a:spcBef>
                <a:spcPts val="600"/>
              </a:spcBef>
              <a:buClr>
                <a:schemeClr val="tx2"/>
              </a:buClr>
              <a:buFont typeface="Arial" charset="0"/>
              <a:buChar char="•"/>
              <a:defRPr/>
            </a:pPr>
            <a:endParaRPr lang="en-US" b="1" dirty="0">
              <a:latin typeface="+mn-lt"/>
            </a:endParaRPr>
          </a:p>
          <a:p>
            <a:pPr>
              <a:spcBef>
                <a:spcPts val="600"/>
              </a:spcBef>
              <a:buClr>
                <a:schemeClr val="tx2"/>
              </a:buClr>
              <a:buFont typeface="Arial" charset="0"/>
              <a:buChar char="•"/>
              <a:defRPr/>
            </a:pPr>
            <a:r>
              <a:rPr lang="en-US" sz="1800" b="1" dirty="0">
                <a:latin typeface="+mn-lt"/>
              </a:rPr>
              <a:t>Electric Shock &amp; Fire Safety (UL 60950)</a:t>
            </a:r>
          </a:p>
          <a:p>
            <a:pPr>
              <a:spcBef>
                <a:spcPts val="600"/>
              </a:spcBef>
              <a:buClr>
                <a:schemeClr val="tx2"/>
              </a:buClr>
              <a:buFont typeface="Arial" charset="0"/>
              <a:buChar char="•"/>
              <a:defRPr/>
            </a:pPr>
            <a:r>
              <a:rPr lang="en-US" sz="1800" b="1" dirty="0">
                <a:latin typeface="+mn-lt"/>
              </a:rPr>
              <a:t>Product Reliability (O.O.I. &amp; 1</a:t>
            </a:r>
            <a:r>
              <a:rPr lang="en-US" sz="1800" b="1" baseline="30000" dirty="0">
                <a:latin typeface="+mn-lt"/>
              </a:rPr>
              <a:t>st</a:t>
            </a:r>
            <a:r>
              <a:rPr lang="en-US" sz="1800" b="1" dirty="0">
                <a:latin typeface="+mn-lt"/>
              </a:rPr>
              <a:t> Edition) </a:t>
            </a:r>
          </a:p>
          <a:p>
            <a:pPr>
              <a:spcBef>
                <a:spcPts val="600"/>
              </a:spcBef>
              <a:buClr>
                <a:schemeClr val="tx2"/>
              </a:buClr>
              <a:buFont typeface="Arial" charset="0"/>
              <a:buChar char="•"/>
              <a:defRPr/>
            </a:pPr>
            <a:r>
              <a:rPr lang="en-US" sz="1800" b="1" dirty="0">
                <a:latin typeface="+mn-lt"/>
              </a:rPr>
              <a:t>FCC Compliance </a:t>
            </a:r>
          </a:p>
          <a:p>
            <a:pPr>
              <a:spcBef>
                <a:spcPts val="600"/>
              </a:spcBef>
              <a:buClr>
                <a:schemeClr val="tx2"/>
              </a:buClr>
              <a:buFont typeface="Arial" charset="0"/>
              <a:buChar char="•"/>
              <a:defRPr/>
            </a:pPr>
            <a:r>
              <a:rPr lang="en-US" sz="1800" b="1" dirty="0">
                <a:latin typeface="+mn-lt"/>
              </a:rPr>
              <a:t>Oscillation Suppression </a:t>
            </a:r>
          </a:p>
        </p:txBody>
      </p:sp>
      <p:pic>
        <p:nvPicPr>
          <p:cNvPr id="8196" name="Picture 4" descr="Related image"/>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699525" y="1568724"/>
            <a:ext cx="2773144" cy="415394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850E4C78-A935-46A6-A173-BE3A0D7B1E5D}"/>
              </a:ext>
            </a:extLst>
          </p:cNvPr>
          <p:cNvSpPr txBox="1">
            <a:spLocks/>
          </p:cNvSpPr>
          <p:nvPr/>
        </p:nvSpPr>
        <p:spPr>
          <a:xfrm>
            <a:off x="1702898" y="497711"/>
            <a:ext cx="7333675"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Compliance, Safety and Reliability </a:t>
            </a:r>
          </a:p>
          <a:p>
            <a:r>
              <a:rPr lang="en-US" sz="4000" dirty="0"/>
              <a:t>= UL 2524</a:t>
            </a:r>
          </a:p>
        </p:txBody>
      </p:sp>
    </p:spTree>
    <p:extLst>
      <p:ext uri="{BB962C8B-B14F-4D97-AF65-F5344CB8AC3E}">
        <p14:creationId xmlns:p14="http://schemas.microsoft.com/office/powerpoint/2010/main" val="2899628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12317" name="think-cell Slide" r:id="rId6" imgW="216" imgH="216" progId="TCLayout.ActiveDocument.1">
                  <p:embed/>
                </p:oleObj>
              </mc:Choice>
              <mc:Fallback>
                <p:oleObj name="think-cell Slide" r:id="rId6" imgW="216" imgH="216" progId="TCLayout.ActiveDocument.1">
                  <p:embed/>
                  <p:pic>
                    <p:nvPicPr>
                      <p:cNvPr id="5" name="Object 4"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4" name="Rectangle 3"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15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Picture 11"/>
          <p:cNvPicPr>
            <a:picLocks noChangeAspect="1"/>
          </p:cNvPicPr>
          <p:nvPr/>
        </p:nvPicPr>
        <p:blipFill rotWithShape="1">
          <a:blip r:embed="rId8" cstate="email">
            <a:extLst>
              <a:ext uri="{28A0092B-C50C-407E-A947-70E740481C1C}">
                <a14:useLocalDpi xmlns:a14="http://schemas.microsoft.com/office/drawing/2010/main" val="0"/>
              </a:ext>
            </a:extLst>
          </a:blip>
          <a:srcRect l="22049" t="4188" r="20647" b="1403"/>
          <a:stretch/>
        </p:blipFill>
        <p:spPr>
          <a:xfrm>
            <a:off x="6537392" y="1474368"/>
            <a:ext cx="2033889" cy="3909264"/>
          </a:xfrm>
          <a:prstGeom prst="rect">
            <a:avLst/>
          </a:prstGeom>
        </p:spPr>
      </p:pic>
      <p:sp>
        <p:nvSpPr>
          <p:cNvPr id="2" name="Title 1"/>
          <p:cNvSpPr>
            <a:spLocks noGrp="1"/>
          </p:cNvSpPr>
          <p:nvPr>
            <p:ph type="title"/>
          </p:nvPr>
        </p:nvSpPr>
        <p:spPr>
          <a:xfrm>
            <a:off x="388128" y="1821792"/>
            <a:ext cx="5913311" cy="3657646"/>
          </a:xfrm>
        </p:spPr>
        <p:txBody>
          <a:bodyPr>
            <a:normAutofit/>
          </a:bodyPr>
          <a:lstStyle/>
          <a:p>
            <a:pPr algn="l"/>
            <a:r>
              <a:rPr lang="en-US" sz="2000" dirty="0">
                <a:solidFill>
                  <a:schemeClr val="tx1"/>
                </a:solidFill>
              </a:rPr>
              <a:t>Each UL2524 Listed BDA is installed by Factory-Certified Life Safety Systems Technicians with F.C.C. G.R.O.L. Licenses as required by IBC/IFC.</a:t>
            </a:r>
            <a:br>
              <a:rPr lang="en-US" sz="2000" dirty="0">
                <a:solidFill>
                  <a:schemeClr val="tx1"/>
                </a:solidFill>
              </a:rPr>
            </a:br>
            <a:br>
              <a:rPr lang="en-US" sz="2000" dirty="0">
                <a:solidFill>
                  <a:schemeClr val="tx1"/>
                </a:solidFill>
              </a:rPr>
            </a:br>
            <a:r>
              <a:rPr lang="en-US" sz="2000" dirty="0">
                <a:solidFill>
                  <a:schemeClr val="tx1"/>
                </a:solidFill>
              </a:rPr>
              <a:t>Standardized Training, Tools &amp; Equipment, Standardized Design Process (using iBwave software) </a:t>
            </a:r>
            <a:br>
              <a:rPr lang="en-US" sz="2000" dirty="0">
                <a:solidFill>
                  <a:schemeClr val="tx1"/>
                </a:solidFill>
              </a:rPr>
            </a:br>
            <a:br>
              <a:rPr lang="en-US" sz="2000" dirty="0">
                <a:solidFill>
                  <a:schemeClr val="tx1"/>
                </a:solidFill>
              </a:rPr>
            </a:br>
            <a:r>
              <a:rPr lang="en-US" sz="2000" dirty="0">
                <a:solidFill>
                  <a:schemeClr val="tx1"/>
                </a:solidFill>
              </a:rPr>
              <a:t>Each ERCES system design is either certified or done by the manufacturer</a:t>
            </a:r>
            <a:br>
              <a:rPr lang="en-US" sz="2000" dirty="0">
                <a:solidFill>
                  <a:schemeClr val="tx1"/>
                </a:solidFill>
              </a:rPr>
            </a:br>
            <a:br>
              <a:rPr lang="en-US" sz="2000" dirty="0">
                <a:solidFill>
                  <a:schemeClr val="tx1"/>
                </a:solidFill>
              </a:rPr>
            </a:br>
            <a:r>
              <a:rPr lang="en-US" sz="2000" dirty="0">
                <a:solidFill>
                  <a:schemeClr val="tx1"/>
                </a:solidFill>
              </a:rPr>
              <a:t>Proficiency ensures that the entire system meets Honeywell’s Quality Standards </a:t>
            </a:r>
          </a:p>
        </p:txBody>
      </p:sp>
      <p:pic>
        <p:nvPicPr>
          <p:cNvPr id="10" name="Picture 9">
            <a:extLst>
              <a:ext uri="{FF2B5EF4-FFF2-40B4-BE49-F238E27FC236}">
                <a16:creationId xmlns:a16="http://schemas.microsoft.com/office/drawing/2014/main" id="{2A269176-ADE5-45E7-9BEE-E854E2F6CF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9071" y="5514430"/>
            <a:ext cx="381272" cy="381272"/>
          </a:xfrm>
          <a:prstGeom prst="rect">
            <a:avLst/>
          </a:prstGeom>
        </p:spPr>
      </p:pic>
      <p:sp>
        <p:nvSpPr>
          <p:cNvPr id="11" name="TextBox 10">
            <a:extLst>
              <a:ext uri="{FF2B5EF4-FFF2-40B4-BE49-F238E27FC236}">
                <a16:creationId xmlns:a16="http://schemas.microsoft.com/office/drawing/2014/main" id="{F2088351-1553-435A-8E1D-0ED228FBDF8A}"/>
              </a:ext>
            </a:extLst>
          </p:cNvPr>
          <p:cNvSpPr txBox="1"/>
          <p:nvPr/>
        </p:nvSpPr>
        <p:spPr>
          <a:xfrm>
            <a:off x="7385994" y="5485777"/>
            <a:ext cx="1016866" cy="461665"/>
          </a:xfrm>
          <a:prstGeom prst="rect">
            <a:avLst/>
          </a:prstGeom>
          <a:noFill/>
        </p:spPr>
        <p:txBody>
          <a:bodyPr wrap="square" rtlCol="0">
            <a:spAutoFit/>
          </a:bodyPr>
          <a:lstStyle/>
          <a:p>
            <a:r>
              <a:rPr lang="en-US" sz="2400" b="1" dirty="0">
                <a:solidFill>
                  <a:srgbClr val="D31044"/>
                </a:solidFill>
              </a:rPr>
              <a:t>2524</a:t>
            </a:r>
          </a:p>
        </p:txBody>
      </p:sp>
      <p:sp>
        <p:nvSpPr>
          <p:cNvPr id="13" name="Title 1">
            <a:extLst>
              <a:ext uri="{FF2B5EF4-FFF2-40B4-BE49-F238E27FC236}">
                <a16:creationId xmlns:a16="http://schemas.microsoft.com/office/drawing/2014/main" id="{3725DC80-FCFA-4853-987F-1F61DBFE1FC3}"/>
              </a:ext>
            </a:extLst>
          </p:cNvPr>
          <p:cNvSpPr txBox="1">
            <a:spLocks/>
          </p:cNvSpPr>
          <p:nvPr/>
        </p:nvSpPr>
        <p:spPr>
          <a:xfrm>
            <a:off x="1702898" y="497711"/>
            <a:ext cx="7333675"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Elements of a TRUE Life</a:t>
            </a:r>
          </a:p>
          <a:p>
            <a:r>
              <a:rPr lang="en-US" sz="4000" dirty="0"/>
              <a:t>Safety ERCES/BDA System</a:t>
            </a:r>
          </a:p>
        </p:txBody>
      </p:sp>
    </p:spTree>
    <p:extLst>
      <p:ext uri="{BB962C8B-B14F-4D97-AF65-F5344CB8AC3E}">
        <p14:creationId xmlns:p14="http://schemas.microsoft.com/office/powerpoint/2010/main" val="2977126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13341" name="think-cell Slide" r:id="rId5" imgW="360" imgH="360" progId="TCLayout.ActiveDocument.1">
                  <p:embed/>
                </p:oleObj>
              </mc:Choice>
              <mc:Fallback>
                <p:oleObj name="think-cell Slide" r:id="rId5" imgW="360" imgH="360" progId="TCLayout.ActiveDocument.1">
                  <p:embed/>
                  <p:pic>
                    <p:nvPicPr>
                      <p:cNvPr id="5" name="Object 4" hidden="1"/>
                      <p:cNvPicPr/>
                      <p:nvPr/>
                    </p:nvPicPr>
                    <p:blipFill>
                      <a:blip r:embed="rId6"/>
                      <a:stretch>
                        <a:fillRect/>
                      </a:stretch>
                    </p:blipFill>
                    <p:spPr>
                      <a:xfrm>
                        <a:off x="1144192" y="858442"/>
                        <a:ext cx="1191" cy="1191"/>
                      </a:xfrm>
                      <a:prstGeom prst="rect">
                        <a:avLst/>
                      </a:prstGeom>
                    </p:spPr>
                  </p:pic>
                </p:oleObj>
              </mc:Fallback>
            </mc:AlternateContent>
          </a:graphicData>
        </a:graphic>
      </p:graphicFrame>
      <p:grpSp>
        <p:nvGrpSpPr>
          <p:cNvPr id="3" name="Group 2">
            <a:extLst>
              <a:ext uri="{FF2B5EF4-FFF2-40B4-BE49-F238E27FC236}">
                <a16:creationId xmlns:a16="http://schemas.microsoft.com/office/drawing/2014/main" id="{B6E7A74C-9DCE-43FB-A680-907E4649741B}"/>
              </a:ext>
            </a:extLst>
          </p:cNvPr>
          <p:cNvGrpSpPr/>
          <p:nvPr/>
        </p:nvGrpSpPr>
        <p:grpSpPr>
          <a:xfrm>
            <a:off x="2169112" y="712266"/>
            <a:ext cx="4805775" cy="5144523"/>
            <a:chOff x="2347443" y="561795"/>
            <a:chExt cx="4805775" cy="5144523"/>
          </a:xfrm>
        </p:grpSpPr>
        <p:pic>
          <p:nvPicPr>
            <p:cNvPr id="4" name="Picture 3"/>
            <p:cNvPicPr>
              <a:picLocks noChangeAspect="1"/>
            </p:cNvPicPr>
            <p:nvPr/>
          </p:nvPicPr>
          <p:blipFill>
            <a:blip r:embed="rId7"/>
            <a:stretch>
              <a:fillRect/>
            </a:stretch>
          </p:blipFill>
          <p:spPr>
            <a:xfrm>
              <a:off x="2347443" y="561795"/>
              <a:ext cx="4805775" cy="5144523"/>
            </a:xfrm>
            <a:prstGeom prst="rect">
              <a:avLst/>
            </a:prstGeom>
            <a:ln>
              <a:solidFill>
                <a:schemeClr val="tx1"/>
              </a:solidFill>
            </a:ln>
          </p:spPr>
        </p:pic>
        <p:sp>
          <p:nvSpPr>
            <p:cNvPr id="6" name="Rectangle 5"/>
            <p:cNvSpPr/>
            <p:nvPr/>
          </p:nvSpPr>
          <p:spPr>
            <a:xfrm>
              <a:off x="2347443" y="561795"/>
              <a:ext cx="4805775" cy="4599401"/>
            </a:xfrm>
            <a:prstGeom prst="rect">
              <a:avLst/>
            </a:prstGeom>
            <a:ln>
              <a:noFill/>
            </a:ln>
          </p:spPr>
          <p:txBody>
            <a:bodyPr wrap="square">
              <a:spAutoFit/>
            </a:bodyPr>
            <a:lstStyle/>
            <a:p>
              <a:pPr algn="ctr"/>
              <a:r>
                <a:rPr lang="en-US" b="1" dirty="0">
                  <a:solidFill>
                    <a:srgbClr val="000000"/>
                  </a:solidFill>
                </a:rPr>
                <a:t>CERTIFICATE OF COMPLIANCE</a:t>
              </a:r>
            </a:p>
            <a:p>
              <a:endParaRPr lang="en-US" sz="1050" b="1" dirty="0">
                <a:solidFill>
                  <a:srgbClr val="000000"/>
                </a:solidFill>
              </a:endParaRPr>
            </a:p>
            <a:p>
              <a:r>
                <a:rPr lang="en-US" sz="825" b="1" dirty="0">
                  <a:solidFill>
                    <a:srgbClr val="000000"/>
                  </a:solidFill>
                </a:rPr>
                <a:t>Certificate Number </a:t>
              </a:r>
              <a:r>
                <a:rPr lang="en-US" sz="1050" dirty="0">
                  <a:solidFill>
                    <a:srgbClr val="000000"/>
                  </a:solidFill>
                </a:rPr>
                <a:t>20180608-S36081 </a:t>
              </a:r>
            </a:p>
            <a:p>
              <a:r>
                <a:rPr lang="en-US" sz="825" b="1" dirty="0">
                  <a:solidFill>
                    <a:srgbClr val="000000"/>
                  </a:solidFill>
                </a:rPr>
                <a:t>Report Reference </a:t>
              </a:r>
              <a:r>
                <a:rPr lang="en-US" sz="1050" dirty="0">
                  <a:solidFill>
                    <a:srgbClr val="000000"/>
                  </a:solidFill>
                </a:rPr>
                <a:t>S36079-20180608 </a:t>
              </a:r>
              <a:endParaRPr lang="en-US" sz="825" b="1" dirty="0">
                <a:solidFill>
                  <a:srgbClr val="000000"/>
                </a:solidFill>
              </a:endParaRPr>
            </a:p>
            <a:p>
              <a:r>
                <a:rPr lang="en-US" sz="825" b="1" dirty="0">
                  <a:solidFill>
                    <a:srgbClr val="000000"/>
                  </a:solidFill>
                </a:rPr>
                <a:t>Issue Date </a:t>
              </a:r>
              <a:r>
                <a:rPr lang="en-US" sz="1050" dirty="0">
                  <a:solidFill>
                    <a:srgbClr val="000000"/>
                  </a:solidFill>
                </a:rPr>
                <a:t>2018-JUNE-08 </a:t>
              </a:r>
            </a:p>
            <a:p>
              <a:endParaRPr lang="en-US" sz="1050" dirty="0">
                <a:solidFill>
                  <a:srgbClr val="000000"/>
                </a:solidFill>
              </a:endParaRPr>
            </a:p>
            <a:p>
              <a:r>
                <a:rPr lang="en-US" sz="1050" dirty="0">
                  <a:solidFill>
                    <a:srgbClr val="000000"/>
                  </a:solidFill>
                </a:rPr>
                <a:t> </a:t>
              </a:r>
              <a:r>
                <a:rPr lang="en-US" sz="825" b="1" dirty="0">
                  <a:solidFill>
                    <a:srgbClr val="000000"/>
                  </a:solidFill>
                </a:rPr>
                <a:t>Issued to: </a:t>
              </a:r>
              <a:r>
                <a:rPr lang="en-US" sz="825" dirty="0">
                  <a:solidFill>
                    <a:srgbClr val="000000"/>
                  </a:solidFill>
                </a:rPr>
                <a:t>	</a:t>
              </a:r>
              <a:r>
                <a:rPr lang="en-US" sz="1050" b="1" dirty="0">
                  <a:solidFill>
                    <a:srgbClr val="000000"/>
                  </a:solidFill>
                </a:rPr>
                <a:t>NOTIFIER 	</a:t>
              </a:r>
            </a:p>
            <a:p>
              <a:r>
                <a:rPr lang="en-US" sz="1050" dirty="0">
                  <a:solidFill>
                    <a:srgbClr val="000000"/>
                  </a:solidFill>
                </a:rPr>
                <a:t>		12 Clintonville Rd </a:t>
              </a:r>
            </a:p>
            <a:p>
              <a:r>
                <a:rPr lang="en-US" sz="1050" dirty="0">
                  <a:solidFill>
                    <a:srgbClr val="000000"/>
                  </a:solidFill>
                </a:rPr>
                <a:t>		Northford, CT 06472-1610 	</a:t>
              </a:r>
            </a:p>
            <a:p>
              <a:endParaRPr lang="en-US" sz="788" b="1" dirty="0">
                <a:solidFill>
                  <a:srgbClr val="000000"/>
                </a:solidFill>
              </a:endParaRPr>
            </a:p>
            <a:p>
              <a:r>
                <a:rPr lang="en-US" sz="788" b="1" dirty="0">
                  <a:solidFill>
                    <a:srgbClr val="000000"/>
                  </a:solidFill>
                </a:rPr>
                <a:t>This is to certify that </a:t>
              </a:r>
              <a:r>
                <a:rPr lang="en-US" sz="788" dirty="0">
                  <a:solidFill>
                    <a:srgbClr val="000000"/>
                  </a:solidFill>
                </a:rPr>
                <a:t> </a:t>
              </a:r>
              <a:r>
                <a:rPr lang="en-US" sz="788" b="1" dirty="0">
                  <a:solidFill>
                    <a:srgbClr val="000000"/>
                  </a:solidFill>
                </a:rPr>
                <a:t>representative samples of </a:t>
              </a:r>
              <a:r>
                <a:rPr lang="en-US" sz="788" dirty="0">
                  <a:solidFill>
                    <a:srgbClr val="000000"/>
                  </a:solidFill>
                </a:rPr>
                <a:t>	</a:t>
              </a:r>
              <a:r>
                <a:rPr lang="en-US" sz="900" dirty="0">
                  <a:solidFill>
                    <a:srgbClr val="000000"/>
                  </a:solidFill>
                </a:rPr>
                <a:t>IN-BUILDING TWO-WAY EMERGENCY RADIO COMMUNICATION ENHANCEMENT SYSTEMS 	</a:t>
              </a:r>
            </a:p>
            <a:p>
              <a:endParaRPr lang="en-US" sz="900" dirty="0">
                <a:solidFill>
                  <a:srgbClr val="000000"/>
                </a:solidFill>
              </a:endParaRPr>
            </a:p>
            <a:p>
              <a:r>
                <a:rPr lang="en-US" sz="900" b="1" dirty="0">
                  <a:solidFill>
                    <a:srgbClr val="000000"/>
                  </a:solidFill>
                </a:rPr>
                <a:t>UL Fire Alarm Equipment: </a:t>
              </a:r>
            </a:p>
            <a:p>
              <a:r>
                <a:rPr lang="en-US" sz="900" dirty="0">
                  <a:solidFill>
                    <a:srgbClr val="000000"/>
                  </a:solidFill>
                </a:rPr>
                <a:t>In-building two-way emergency radio enhancement system equipment , Bi-Directional Amplifier (BDA) models </a:t>
              </a:r>
            </a:p>
            <a:p>
              <a:r>
                <a:rPr lang="en-US" sz="900" dirty="0">
                  <a:solidFill>
                    <a:srgbClr val="000000"/>
                  </a:solidFill>
                </a:rPr>
                <a:t>NF-BDA400-1B, NF-BDA400-2B, NF-BDA150-1B </a:t>
              </a:r>
            </a:p>
            <a:p>
              <a:r>
                <a:rPr lang="en-US" sz="900" dirty="0">
                  <a:solidFill>
                    <a:srgbClr val="000000"/>
                  </a:solidFill>
                </a:rPr>
                <a:t>NF-BDA800-1B, NF-BDA7800-2B, NF-BDA700-1B. </a:t>
              </a:r>
            </a:p>
            <a:p>
              <a:r>
                <a:rPr lang="en-US" sz="900" dirty="0">
                  <a:solidFill>
                    <a:srgbClr val="000000"/>
                  </a:solidFill>
                </a:rPr>
                <a:t>	</a:t>
              </a:r>
            </a:p>
            <a:p>
              <a:r>
                <a:rPr lang="en-US" sz="900" dirty="0">
                  <a:solidFill>
                    <a:srgbClr val="000000"/>
                  </a:solidFill>
                </a:rPr>
                <a:t>Have been investigated by UL in accordance with the Standard(s) indicated on this Certificate. 	</a:t>
              </a:r>
            </a:p>
            <a:p>
              <a:endParaRPr lang="en-US" sz="750" b="1" dirty="0">
                <a:solidFill>
                  <a:srgbClr val="000000"/>
                </a:solidFill>
              </a:endParaRPr>
            </a:p>
            <a:p>
              <a:r>
                <a:rPr lang="en-US" sz="788" b="1" dirty="0">
                  <a:solidFill>
                    <a:srgbClr val="000000"/>
                  </a:solidFill>
                </a:rPr>
                <a:t>Standard(s) for Safety: </a:t>
              </a:r>
              <a:r>
                <a:rPr lang="en-US" sz="788" dirty="0">
                  <a:solidFill>
                    <a:srgbClr val="000000"/>
                  </a:solidFill>
                </a:rPr>
                <a:t>	</a:t>
              </a:r>
              <a:r>
                <a:rPr lang="en-US" sz="900" dirty="0">
                  <a:solidFill>
                    <a:srgbClr val="000000"/>
                  </a:solidFill>
                </a:rPr>
                <a:t>UL 2524, Outline of Investigation for In-building 2-Way Emergency Radio Communication Enhancement Systems 	</a:t>
              </a:r>
            </a:p>
            <a:p>
              <a:endParaRPr lang="en-US" sz="675" b="1" dirty="0">
                <a:solidFill>
                  <a:srgbClr val="000000"/>
                </a:solidFill>
              </a:endParaRPr>
            </a:p>
            <a:p>
              <a:r>
                <a:rPr lang="en-US" sz="788" b="1" dirty="0">
                  <a:solidFill>
                    <a:srgbClr val="000000"/>
                  </a:solidFill>
                </a:rPr>
                <a:t>Additional Information: </a:t>
              </a:r>
              <a:r>
                <a:rPr lang="en-US" sz="788" dirty="0">
                  <a:solidFill>
                    <a:srgbClr val="000000"/>
                  </a:solidFill>
                </a:rPr>
                <a:t>	</a:t>
              </a:r>
              <a:r>
                <a:rPr lang="en-US" sz="900" dirty="0">
                  <a:solidFill>
                    <a:srgbClr val="000000"/>
                  </a:solidFill>
                </a:rPr>
                <a:t>See the UL Online Certifications Directory at www.ul.com/database for additional information </a:t>
              </a:r>
            </a:p>
            <a:p>
              <a:endParaRPr lang="en-US" sz="675" dirty="0">
                <a:solidFill>
                  <a:srgbClr val="000000"/>
                </a:solidFill>
              </a:endParaRPr>
            </a:p>
            <a:p>
              <a:r>
                <a:rPr lang="en-US" sz="900" dirty="0">
                  <a:solidFill>
                    <a:srgbClr val="000000"/>
                  </a:solidFill>
                </a:rPr>
                <a:t>Only those products bearing the UL Certification Mark should be considered as being covered by UL's Certification and Follow-Up Service. </a:t>
              </a:r>
            </a:p>
            <a:p>
              <a:endParaRPr lang="en-US" sz="900" dirty="0">
                <a:solidFill>
                  <a:srgbClr val="000000"/>
                </a:solidFill>
              </a:endParaRPr>
            </a:p>
            <a:p>
              <a:r>
                <a:rPr lang="en-US" sz="900" dirty="0">
                  <a:solidFill>
                    <a:srgbClr val="000000"/>
                  </a:solidFill>
                </a:rPr>
                <a:t>Look for the UL Certification Mark on the product.</a:t>
              </a:r>
            </a:p>
          </p:txBody>
        </p:sp>
      </p:grpSp>
    </p:spTree>
    <p:extLst>
      <p:ext uri="{BB962C8B-B14F-4D97-AF65-F5344CB8AC3E}">
        <p14:creationId xmlns:p14="http://schemas.microsoft.com/office/powerpoint/2010/main" val="744014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14365" name="think-cell Slide" r:id="rId6" imgW="360" imgH="360" progId="TCLayout.ActiveDocument.1">
                  <p:embed/>
                </p:oleObj>
              </mc:Choice>
              <mc:Fallback>
                <p:oleObj name="think-cell Slide" r:id="rId6" imgW="360" imgH="360" progId="TCLayout.ActiveDocument.1">
                  <p:embed/>
                  <p:pic>
                    <p:nvPicPr>
                      <p:cNvPr id="4" name="Object 3"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3" name="Rectangle 2"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Rectangle 7"/>
          <p:cNvSpPr/>
          <p:nvPr/>
        </p:nvSpPr>
        <p:spPr>
          <a:xfrm>
            <a:off x="190775" y="1126524"/>
            <a:ext cx="8762451" cy="5047536"/>
          </a:xfrm>
          <a:prstGeom prst="rect">
            <a:avLst/>
          </a:prstGeom>
        </p:spPr>
        <p:txBody>
          <a:bodyPr wrap="square">
            <a:spAutoFit/>
          </a:bodyPr>
          <a:lstStyle/>
          <a:p>
            <a:r>
              <a:rPr lang="en-US" dirty="0">
                <a:latin typeface="Open Sans Condensed" panose="020B0806030504020204" pitchFamily="34" charset="0"/>
                <a:ea typeface="Open Sans Condensed" panose="020B0806030504020204" pitchFamily="34" charset="0"/>
                <a:cs typeface="Open Sans Condensed" panose="020B0806030504020204" pitchFamily="34" charset="0"/>
              </a:rPr>
              <a:t>NOTIFIER BDAs are listed to the </a:t>
            </a:r>
            <a:r>
              <a:rPr lang="en-US" b="1" dirty="0">
                <a:latin typeface="Open Sans Condensed" panose="020B0806030504020204" pitchFamily="34" charset="0"/>
                <a:ea typeface="Open Sans Condensed" panose="020B0806030504020204" pitchFamily="34" charset="0"/>
                <a:cs typeface="Open Sans Condensed" panose="020B0806030504020204" pitchFamily="34" charset="0"/>
              </a:rPr>
              <a:t>UL 2524 Outline of Investigation</a:t>
            </a:r>
            <a:r>
              <a:rPr lang="en-US" dirty="0">
                <a:latin typeface="Open Sans Condensed" panose="020B0806030504020204" pitchFamily="34" charset="0"/>
                <a:ea typeface="Open Sans Condensed" panose="020B0806030504020204" pitchFamily="34" charset="0"/>
                <a:cs typeface="Open Sans Condensed" panose="020B0806030504020204" pitchFamily="34" charset="0"/>
              </a:rPr>
              <a:t>, </a:t>
            </a:r>
          </a:p>
          <a:p>
            <a:r>
              <a:rPr lang="en-US" dirty="0">
                <a:latin typeface="Open Sans Condensed" panose="020B0806030504020204" pitchFamily="34" charset="0"/>
                <a:ea typeface="Open Sans Condensed" panose="020B0806030504020204" pitchFamily="34" charset="0"/>
                <a:cs typeface="Open Sans Condensed" panose="020B0806030504020204" pitchFamily="34" charset="0"/>
              </a:rPr>
              <a:t>which was originally published Dec. 21</a:t>
            </a:r>
            <a:r>
              <a:rPr lang="en-US" baseline="30000" dirty="0">
                <a:latin typeface="Open Sans Condensed" panose="020B0806030504020204" pitchFamily="34" charset="0"/>
                <a:ea typeface="Open Sans Condensed" panose="020B0806030504020204" pitchFamily="34" charset="0"/>
                <a:cs typeface="Open Sans Condensed" panose="020B0806030504020204" pitchFamily="34" charset="0"/>
              </a:rPr>
              <a:t>st</a:t>
            </a:r>
            <a:r>
              <a:rPr lang="en-US" dirty="0">
                <a:latin typeface="Open Sans Condensed" panose="020B0806030504020204" pitchFamily="34" charset="0"/>
                <a:ea typeface="Open Sans Condensed" panose="020B0806030504020204" pitchFamily="34" charset="0"/>
                <a:cs typeface="Open Sans Condensed" panose="020B0806030504020204" pitchFamily="34" charset="0"/>
              </a:rPr>
              <a:t>, 2017.  </a:t>
            </a:r>
          </a:p>
          <a:p>
            <a:r>
              <a:rPr lang="en-US" dirty="0">
                <a:latin typeface="Open Sans Condensed" panose="020B0806030504020204" pitchFamily="34" charset="0"/>
                <a:ea typeface="Open Sans Condensed" panose="020B0806030504020204" pitchFamily="34" charset="0"/>
                <a:cs typeface="Open Sans Condensed" panose="020B0806030504020204" pitchFamily="34" charset="0"/>
              </a:rPr>
              <a:t> </a:t>
            </a:r>
          </a:p>
          <a:p>
            <a:r>
              <a:rPr lang="en-US" dirty="0">
                <a:latin typeface="Open Sans Condensed" panose="020B0806030504020204" pitchFamily="34" charset="0"/>
                <a:ea typeface="Open Sans Condensed" panose="020B0806030504020204" pitchFamily="34" charset="0"/>
                <a:cs typeface="Open Sans Condensed" panose="020B0806030504020204" pitchFamily="34" charset="0"/>
              </a:rPr>
              <a:t>Companies that were listed to the UL 2524 O.O.I. will be “grandfathered” for eighteen (18) months, unless they make any changes in the construction of their BDAs</a:t>
            </a:r>
            <a:r>
              <a:rPr lang="en-US" b="1" dirty="0">
                <a:latin typeface="Open Sans Condensed" panose="020B0806030504020204" pitchFamily="34" charset="0"/>
                <a:ea typeface="Open Sans Condensed" panose="020B0806030504020204" pitchFamily="34" charset="0"/>
                <a:cs typeface="Open Sans Condensed" panose="020B0806030504020204" pitchFamily="34" charset="0"/>
              </a:rPr>
              <a:t>.  </a:t>
            </a:r>
          </a:p>
          <a:p>
            <a:endParaRPr lang="en-US" b="1" dirty="0">
              <a:latin typeface="Open Sans Condensed" panose="020B0806030504020204" pitchFamily="34" charset="0"/>
              <a:ea typeface="Open Sans Condensed" panose="020B0806030504020204" pitchFamily="34" charset="0"/>
              <a:cs typeface="Open Sans Condensed" panose="020B0806030504020204" pitchFamily="34" charset="0"/>
            </a:endParaRPr>
          </a:p>
          <a:p>
            <a:r>
              <a:rPr lang="en-US" b="1" dirty="0">
                <a:latin typeface="Open Sans Condensed" panose="020B0806030504020204" pitchFamily="34" charset="0"/>
                <a:ea typeface="Open Sans Condensed" panose="020B0806030504020204" pitchFamily="34" charset="0"/>
                <a:cs typeface="Open Sans Condensed" panose="020B0806030504020204" pitchFamily="34" charset="0"/>
              </a:rPr>
              <a:t>UL will publish this “Continuing Certification Program” </a:t>
            </a:r>
            <a:r>
              <a:rPr lang="en-US" b="1" i="1" u="sng" dirty="0">
                <a:latin typeface="Open Sans Condensed" panose="020B0806030504020204" pitchFamily="34" charset="0"/>
                <a:ea typeface="Open Sans Condensed" panose="020B0806030504020204" pitchFamily="34" charset="0"/>
                <a:cs typeface="Open Sans Condensed" panose="020B0806030504020204" pitchFamily="34" charset="0"/>
              </a:rPr>
              <a:t>extending to May 2020</a:t>
            </a:r>
            <a:r>
              <a:rPr lang="en-US" b="1" dirty="0">
                <a:latin typeface="Open Sans Condensed" panose="020B0806030504020204" pitchFamily="34" charset="0"/>
                <a:ea typeface="Open Sans Condensed" panose="020B0806030504020204" pitchFamily="34" charset="0"/>
                <a:cs typeface="Open Sans Condensed" panose="020B0806030504020204" pitchFamily="34" charset="0"/>
              </a:rPr>
              <a:t>.</a:t>
            </a:r>
            <a:r>
              <a:rPr lang="en-US" dirty="0">
                <a:latin typeface="Open Sans Condensed" panose="020B0806030504020204" pitchFamily="34" charset="0"/>
                <a:ea typeface="Open Sans Condensed" panose="020B0806030504020204" pitchFamily="34" charset="0"/>
                <a:cs typeface="Open Sans Condensed" panose="020B0806030504020204" pitchFamily="34" charset="0"/>
              </a:rPr>
              <a:t> </a:t>
            </a:r>
          </a:p>
          <a:p>
            <a:endParaRPr lang="en-US" sz="1400" b="1" dirty="0">
              <a:solidFill>
                <a:srgbClr val="D30E43"/>
              </a:solidFill>
              <a:latin typeface="Calibri" panose="020F0502020204030204" pitchFamily="34" charset="0"/>
            </a:endParaRPr>
          </a:p>
          <a:p>
            <a:r>
              <a:rPr lang="en-US" sz="2400" b="1" dirty="0">
                <a:solidFill>
                  <a:srgbClr val="D30E43"/>
                </a:solidFill>
              </a:rPr>
              <a:t>NOTIFIER BDAs will be </a:t>
            </a:r>
            <a:r>
              <a:rPr lang="en-US" sz="2400" b="1" u="sng" dirty="0">
                <a:solidFill>
                  <a:srgbClr val="D30E43"/>
                </a:solidFill>
              </a:rPr>
              <a:t>UL 2524 Listed</a:t>
            </a:r>
            <a:r>
              <a:rPr lang="en-US" sz="2400" b="1" dirty="0">
                <a:solidFill>
                  <a:srgbClr val="D30E43"/>
                </a:solidFill>
              </a:rPr>
              <a:t> for the NEXT 18 months!</a:t>
            </a:r>
            <a:endParaRPr lang="en-US" sz="3600" b="1" dirty="0">
              <a:solidFill>
                <a:srgbClr val="D30E43"/>
              </a:solidFill>
            </a:endParaRPr>
          </a:p>
          <a:p>
            <a:r>
              <a:rPr lang="en-US" sz="1400" dirty="0">
                <a:latin typeface="Calibri" panose="020F0502020204030204" pitchFamily="34" charset="0"/>
                <a:ea typeface="Calibri" panose="020F0502020204030204" pitchFamily="34" charset="0"/>
              </a:rPr>
              <a:t> </a:t>
            </a:r>
            <a:endParaRPr lang="en-US" sz="1400" dirty="0">
              <a:latin typeface="Times New Roman" panose="02020603050405020304" pitchFamily="18" charset="0"/>
              <a:ea typeface="Calibri" panose="020F0502020204030204" pitchFamily="34" charset="0"/>
            </a:endParaRPr>
          </a:p>
          <a:p>
            <a:r>
              <a:rPr lang="en-US" dirty="0">
                <a:ea typeface="Calibri" panose="020F0502020204030204" pitchFamily="34" charset="0"/>
              </a:rPr>
              <a:t>October 19</a:t>
            </a:r>
            <a:r>
              <a:rPr lang="en-US" baseline="30000" dirty="0">
                <a:ea typeface="Calibri" panose="020F0502020204030204" pitchFamily="34" charset="0"/>
              </a:rPr>
              <a:t>th</a:t>
            </a:r>
            <a:r>
              <a:rPr lang="en-US" dirty="0">
                <a:ea typeface="Calibri" panose="020F0502020204030204" pitchFamily="34" charset="0"/>
              </a:rPr>
              <a:t>, 2018, UL published an update to UL 2524 O.O.I., becoming </a:t>
            </a:r>
            <a:r>
              <a:rPr lang="en-US" b="1" dirty="0">
                <a:ea typeface="Calibri" panose="020F0502020204030204" pitchFamily="34" charset="0"/>
              </a:rPr>
              <a:t>UL2524 1</a:t>
            </a:r>
            <a:r>
              <a:rPr lang="en-US" b="1" baseline="30000" dirty="0">
                <a:ea typeface="Calibri" panose="020F0502020204030204" pitchFamily="34" charset="0"/>
              </a:rPr>
              <a:t>st</a:t>
            </a:r>
            <a:r>
              <a:rPr lang="en-US" b="1" dirty="0">
                <a:ea typeface="Calibri" panose="020F0502020204030204" pitchFamily="34" charset="0"/>
              </a:rPr>
              <a:t> Edition</a:t>
            </a:r>
            <a:r>
              <a:rPr lang="en-US" dirty="0">
                <a:ea typeface="Calibri" panose="020F0502020204030204" pitchFamily="34" charset="0"/>
              </a:rPr>
              <a:t>, </a:t>
            </a:r>
            <a:r>
              <a:rPr lang="en-US" i="1" dirty="0">
                <a:ea typeface="Calibri" panose="020F0502020204030204" pitchFamily="34" charset="0"/>
              </a:rPr>
              <a:t>an ANSI Standard</a:t>
            </a:r>
            <a:r>
              <a:rPr lang="en-US" dirty="0">
                <a:ea typeface="Calibri" panose="020F0502020204030204" pitchFamily="34" charset="0"/>
              </a:rPr>
              <a:t>, which </a:t>
            </a:r>
            <a:r>
              <a:rPr lang="en-US" u="sng" dirty="0">
                <a:ea typeface="Calibri" panose="020F0502020204030204" pitchFamily="34" charset="0"/>
              </a:rPr>
              <a:t>expanded the robustness </a:t>
            </a:r>
            <a:r>
              <a:rPr lang="en-US" dirty="0">
                <a:ea typeface="Calibri" panose="020F0502020204030204" pitchFamily="34" charset="0"/>
              </a:rPr>
              <a:t>requirements for BDA Systems.  </a:t>
            </a:r>
          </a:p>
          <a:p>
            <a:endParaRPr lang="en-US" dirty="0">
              <a:ea typeface="Calibri" panose="020F0502020204030204" pitchFamily="34" charset="0"/>
            </a:endParaRPr>
          </a:p>
          <a:p>
            <a:r>
              <a:rPr lang="en-US" b="1" dirty="0">
                <a:ea typeface="Calibri" panose="020F0502020204030204" pitchFamily="34" charset="0"/>
              </a:rPr>
              <a:t>NOTIFIER has 18 months to make any changes to its BDA systems to be compliant with the new requirements in UL 2524 1</a:t>
            </a:r>
            <a:r>
              <a:rPr lang="en-US" b="1" baseline="30000" dirty="0">
                <a:ea typeface="Calibri" panose="020F0502020204030204" pitchFamily="34" charset="0"/>
              </a:rPr>
              <a:t>st</a:t>
            </a:r>
            <a:r>
              <a:rPr lang="en-US" b="1" dirty="0">
                <a:ea typeface="Calibri" panose="020F0502020204030204" pitchFamily="34" charset="0"/>
              </a:rPr>
              <a:t> Edition standard.</a:t>
            </a:r>
          </a:p>
          <a:p>
            <a:endParaRPr lang="en-US" b="1" dirty="0">
              <a:ea typeface="Calibri" panose="020F0502020204030204" pitchFamily="34" charset="0"/>
            </a:endParaRPr>
          </a:p>
          <a:p>
            <a:r>
              <a:rPr lang="en-US" b="1" dirty="0"/>
              <a:t>We will share the written confirmation from UL of the Continuing Certification Program as soon as it is available.</a:t>
            </a:r>
            <a:endParaRPr lang="en-US" b="1" dirty="0">
              <a:ea typeface="Calibri" panose="020F0502020204030204" pitchFamily="34" charset="0"/>
            </a:endParaRPr>
          </a:p>
        </p:txBody>
      </p:sp>
      <p:sp>
        <p:nvSpPr>
          <p:cNvPr id="9" name="TextBox 8"/>
          <p:cNvSpPr txBox="1"/>
          <p:nvPr/>
        </p:nvSpPr>
        <p:spPr>
          <a:xfrm>
            <a:off x="7483669" y="798258"/>
            <a:ext cx="1469556" cy="584775"/>
          </a:xfrm>
          <a:prstGeom prst="rect">
            <a:avLst/>
          </a:prstGeom>
          <a:noFill/>
        </p:spPr>
        <p:txBody>
          <a:bodyPr wrap="square" rtlCol="0">
            <a:spAutoFit/>
          </a:bodyPr>
          <a:lstStyle/>
          <a:p>
            <a:r>
              <a:rPr lang="en-US" sz="3200" b="1" dirty="0">
                <a:solidFill>
                  <a:srgbClr val="D30E43"/>
                </a:solidFill>
              </a:rPr>
              <a:t>2524</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7015" y="748603"/>
            <a:ext cx="684086" cy="684086"/>
          </a:xfrm>
          <a:prstGeom prst="rect">
            <a:avLst/>
          </a:prstGeom>
        </p:spPr>
      </p:pic>
      <p:sp>
        <p:nvSpPr>
          <p:cNvPr id="11" name="Title 1">
            <a:extLst>
              <a:ext uri="{FF2B5EF4-FFF2-40B4-BE49-F238E27FC236}">
                <a16:creationId xmlns:a16="http://schemas.microsoft.com/office/drawing/2014/main" id="{A2D8C960-8529-4261-8265-8476550AF971}"/>
              </a:ext>
            </a:extLst>
          </p:cNvPr>
          <p:cNvSpPr txBox="1">
            <a:spLocks/>
          </p:cNvSpPr>
          <p:nvPr/>
        </p:nvSpPr>
        <p:spPr>
          <a:xfrm>
            <a:off x="1702899" y="497711"/>
            <a:ext cx="6746620"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UL-Listing Update</a:t>
            </a:r>
          </a:p>
        </p:txBody>
      </p:sp>
    </p:spTree>
    <p:extLst>
      <p:ext uri="{BB962C8B-B14F-4D97-AF65-F5344CB8AC3E}">
        <p14:creationId xmlns:p14="http://schemas.microsoft.com/office/powerpoint/2010/main" val="16000320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143895" y="1501082"/>
          <a:ext cx="893" cy="893"/>
        </p:xfrm>
        <a:graphic>
          <a:graphicData uri="http://schemas.openxmlformats.org/presentationml/2006/ole">
            <mc:AlternateContent xmlns:mc="http://schemas.openxmlformats.org/markup-compatibility/2006">
              <mc:Choice xmlns:v="urn:schemas-microsoft-com:vml" Requires="v">
                <p:oleObj spid="_x0000_s15389" name="think-cell Slide" r:id="rId6" imgW="216" imgH="216" progId="TCLayout.ActiveDocument.1">
                  <p:embed/>
                </p:oleObj>
              </mc:Choice>
              <mc:Fallback>
                <p:oleObj name="think-cell Slide" r:id="rId6" imgW="216" imgH="216" progId="TCLayout.ActiveDocument.1">
                  <p:embed/>
                  <p:pic>
                    <p:nvPicPr>
                      <p:cNvPr id="7" name="Object 6" hidden="1"/>
                      <p:cNvPicPr/>
                      <p:nvPr/>
                    </p:nvPicPr>
                    <p:blipFill>
                      <a:blip r:embed="rId7"/>
                      <a:stretch>
                        <a:fillRect/>
                      </a:stretch>
                    </p:blipFill>
                    <p:spPr>
                      <a:xfrm>
                        <a:off x="1143895" y="1501082"/>
                        <a:ext cx="893" cy="893"/>
                      </a:xfrm>
                      <a:prstGeom prst="rect">
                        <a:avLst/>
                      </a:prstGeom>
                    </p:spPr>
                  </p:pic>
                </p:oleObj>
              </mc:Fallback>
            </mc:AlternateContent>
          </a:graphicData>
        </a:graphic>
      </p:graphicFrame>
      <p:sp>
        <p:nvSpPr>
          <p:cNvPr id="5" name="Rectangle 4" hidden="1"/>
          <p:cNvSpPr/>
          <p:nvPr>
            <p:custDataLst>
              <p:tags r:id="rId3"/>
            </p:custDataLst>
          </p:nvPr>
        </p:nvSpPr>
        <p:spPr>
          <a:xfrm>
            <a:off x="1135695" y="1440963"/>
            <a:ext cx="103911" cy="20774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5" name="Picture 14"/>
          <p:cNvPicPr>
            <a:picLocks noChangeAspect="1"/>
          </p:cNvPicPr>
          <p:nvPr/>
        </p:nvPicPr>
        <p:blipFill rotWithShape="1">
          <a:blip r:embed="rId8" cstate="email">
            <a:extLst>
              <a:ext uri="{28A0092B-C50C-407E-A947-70E740481C1C}">
                <a14:useLocalDpi xmlns:a14="http://schemas.microsoft.com/office/drawing/2010/main" val="0"/>
              </a:ext>
            </a:extLst>
          </a:blip>
          <a:srcRect l="22049" t="4188" r="20647" b="1403"/>
          <a:stretch/>
        </p:blipFill>
        <p:spPr>
          <a:xfrm>
            <a:off x="387121" y="1446801"/>
            <a:ext cx="2033889" cy="3909264"/>
          </a:xfrm>
          <a:prstGeom prst="rect">
            <a:avLst/>
          </a:prstGeom>
        </p:spPr>
      </p:pic>
      <p:sp>
        <p:nvSpPr>
          <p:cNvPr id="3" name="Text Placeholder 2"/>
          <p:cNvSpPr>
            <a:spLocks noGrp="1"/>
          </p:cNvSpPr>
          <p:nvPr>
            <p:ph type="body" sz="quarter" idx="10"/>
          </p:nvPr>
        </p:nvSpPr>
        <p:spPr>
          <a:xfrm>
            <a:off x="2580822" y="1504640"/>
            <a:ext cx="6389558" cy="4935540"/>
          </a:xfrm>
        </p:spPr>
        <p:txBody>
          <a:bodyPr>
            <a:normAutofit fontScale="62500" lnSpcReduction="20000"/>
          </a:bodyPr>
          <a:lstStyle/>
          <a:p>
            <a:pPr>
              <a:lnSpc>
                <a:spcPct val="120000"/>
              </a:lnSpc>
              <a:buClr>
                <a:srgbClr val="FFB81C"/>
              </a:buClr>
            </a:pPr>
            <a:r>
              <a:rPr lang="en-US" b="1" dirty="0"/>
              <a:t>This is the </a:t>
            </a:r>
            <a:r>
              <a:rPr lang="en-US" b="1" u="sng" dirty="0"/>
              <a:t>first Fire &amp; Life Safety Co</a:t>
            </a:r>
            <a:r>
              <a:rPr lang="en-US" b="1" dirty="0"/>
              <a:t>. to market a UL 2524 Listed, fully integrated BDA solution</a:t>
            </a:r>
          </a:p>
          <a:p>
            <a:pPr>
              <a:lnSpc>
                <a:spcPct val="120000"/>
              </a:lnSpc>
              <a:buClr>
                <a:srgbClr val="FFB81C"/>
              </a:buClr>
            </a:pPr>
            <a:endParaRPr lang="en-US" sz="1200" b="1" dirty="0"/>
          </a:p>
          <a:p>
            <a:pPr>
              <a:lnSpc>
                <a:spcPct val="120000"/>
              </a:lnSpc>
              <a:spcBef>
                <a:spcPts val="450"/>
              </a:spcBef>
              <a:buClr>
                <a:srgbClr val="FFB81C"/>
              </a:buClr>
              <a:defRPr/>
            </a:pPr>
            <a:r>
              <a:rPr lang="en-US" dirty="0"/>
              <a:t>The first, and the only all-inclusive, turnkey, </a:t>
            </a:r>
            <a:r>
              <a:rPr lang="en-US" b="1" dirty="0"/>
              <a:t>code compliant</a:t>
            </a:r>
            <a:r>
              <a:rPr lang="en-US" dirty="0"/>
              <a:t> BDA System on the market.  (It is also CSFM-Listed)</a:t>
            </a:r>
          </a:p>
          <a:p>
            <a:pPr>
              <a:lnSpc>
                <a:spcPct val="120000"/>
              </a:lnSpc>
              <a:spcBef>
                <a:spcPts val="450"/>
              </a:spcBef>
              <a:buClr>
                <a:srgbClr val="FFB81C"/>
              </a:buClr>
              <a:defRPr/>
            </a:pPr>
            <a:endParaRPr lang="en-US" sz="1200" dirty="0"/>
          </a:p>
          <a:p>
            <a:pPr>
              <a:lnSpc>
                <a:spcPct val="120000"/>
              </a:lnSpc>
              <a:spcBef>
                <a:spcPts val="450"/>
              </a:spcBef>
              <a:buClr>
                <a:srgbClr val="FFB81C"/>
              </a:buClr>
              <a:defRPr/>
            </a:pPr>
            <a:r>
              <a:rPr lang="en-US" dirty="0">
                <a:ea typeface="Calibri" panose="020F0502020204030204" pitchFamily="34" charset="0"/>
                <a:cs typeface="Times New Roman" panose="02020603050405020304" pitchFamily="18" charset="0"/>
              </a:rPr>
              <a:t>Independent N.R.T.L. Testing &amp; Verification of Performance </a:t>
            </a:r>
            <a:r>
              <a:rPr lang="en-US" altLang="en-US" dirty="0">
                <a:ea typeface="Calibri" panose="020F0502020204030204" pitchFamily="34" charset="0"/>
                <a:cs typeface="Times New Roman" panose="02020603050405020304" pitchFamily="18" charset="0"/>
              </a:rPr>
              <a:t>Assures AHJs, A&amp;Es &amp; Building Owners that Honeywell’s BDA Systems </a:t>
            </a:r>
            <a:r>
              <a:rPr lang="en-US" altLang="en-US" b="1" dirty="0">
                <a:ea typeface="Calibri" panose="020F0502020204030204" pitchFamily="34" charset="0"/>
                <a:cs typeface="Times New Roman" panose="02020603050405020304" pitchFamily="18" charset="0"/>
              </a:rPr>
              <a:t>Perform the First Time and Every Time, </a:t>
            </a:r>
            <a:r>
              <a:rPr lang="en-US" altLang="en-US" u="sng" dirty="0">
                <a:ea typeface="Calibri" panose="020F0502020204030204" pitchFamily="34" charset="0"/>
                <a:cs typeface="Times New Roman" panose="02020603050405020304" pitchFamily="18" charset="0"/>
              </a:rPr>
              <a:t>exactly</a:t>
            </a:r>
            <a:r>
              <a:rPr lang="en-US" altLang="en-US" dirty="0">
                <a:ea typeface="Calibri" panose="020F0502020204030204" pitchFamily="34" charset="0"/>
                <a:cs typeface="Times New Roman" panose="02020603050405020304" pitchFamily="18" charset="0"/>
              </a:rPr>
              <a:t> as prescribed in IFC 510.5.3 and NFPA 1221 / 72</a:t>
            </a:r>
          </a:p>
          <a:p>
            <a:pPr>
              <a:lnSpc>
                <a:spcPct val="120000"/>
              </a:lnSpc>
              <a:spcBef>
                <a:spcPts val="450"/>
              </a:spcBef>
              <a:buClr>
                <a:srgbClr val="FFB81C"/>
              </a:buClr>
              <a:defRPr/>
            </a:pPr>
            <a:endParaRPr lang="en-US" sz="1200" b="1" dirty="0"/>
          </a:p>
          <a:p>
            <a:pPr>
              <a:lnSpc>
                <a:spcPct val="120000"/>
              </a:lnSpc>
              <a:spcBef>
                <a:spcPts val="450"/>
              </a:spcBef>
              <a:buClr>
                <a:srgbClr val="FFB81C"/>
              </a:buClr>
              <a:defRPr/>
            </a:pPr>
            <a:r>
              <a:rPr lang="en-US" b="1" dirty="0"/>
              <a:t>Oscillation Detection &amp; Prevention </a:t>
            </a:r>
          </a:p>
          <a:p>
            <a:pPr>
              <a:lnSpc>
                <a:spcPct val="120000"/>
              </a:lnSpc>
              <a:spcBef>
                <a:spcPts val="450"/>
              </a:spcBef>
              <a:buClr>
                <a:srgbClr val="FFB81C"/>
              </a:buClr>
              <a:defRPr/>
            </a:pPr>
            <a:endParaRPr lang="en-US" sz="1200" b="1" dirty="0"/>
          </a:p>
          <a:p>
            <a:pPr>
              <a:lnSpc>
                <a:spcPct val="120000"/>
              </a:lnSpc>
              <a:spcBef>
                <a:spcPts val="450"/>
              </a:spcBef>
              <a:buClr>
                <a:srgbClr val="FFB81C"/>
              </a:buClr>
              <a:defRPr/>
            </a:pPr>
            <a:r>
              <a:rPr lang="en-US" b="1" dirty="0"/>
              <a:t>Zero-Noise Squelch Feature </a:t>
            </a:r>
          </a:p>
        </p:txBody>
      </p:sp>
      <p:pic>
        <p:nvPicPr>
          <p:cNvPr id="6" name="Picture 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86798" y="5406221"/>
            <a:ext cx="557988" cy="557988"/>
          </a:xfrm>
          <a:prstGeom prst="rect">
            <a:avLst/>
          </a:prstGeom>
        </p:spPr>
      </p:pic>
      <p:sp>
        <p:nvSpPr>
          <p:cNvPr id="14" name="TextBox 13"/>
          <p:cNvSpPr txBox="1"/>
          <p:nvPr/>
        </p:nvSpPr>
        <p:spPr>
          <a:xfrm>
            <a:off x="1144787" y="5406223"/>
            <a:ext cx="1016866" cy="507831"/>
          </a:xfrm>
          <a:prstGeom prst="rect">
            <a:avLst/>
          </a:prstGeom>
          <a:noFill/>
        </p:spPr>
        <p:txBody>
          <a:bodyPr wrap="square" rtlCol="0">
            <a:spAutoFit/>
          </a:bodyPr>
          <a:lstStyle/>
          <a:p>
            <a:r>
              <a:rPr lang="en-US" sz="2700" b="1" dirty="0">
                <a:solidFill>
                  <a:srgbClr val="D31044"/>
                </a:solidFill>
              </a:rPr>
              <a:t>2524</a:t>
            </a:r>
          </a:p>
        </p:txBody>
      </p:sp>
      <p:sp>
        <p:nvSpPr>
          <p:cNvPr id="9" name="Title 1">
            <a:extLst>
              <a:ext uri="{FF2B5EF4-FFF2-40B4-BE49-F238E27FC236}">
                <a16:creationId xmlns:a16="http://schemas.microsoft.com/office/drawing/2014/main" id="{EF82F5EF-742A-40AF-9FE6-7C58C5D77A6C}"/>
              </a:ext>
            </a:extLst>
          </p:cNvPr>
          <p:cNvSpPr txBox="1">
            <a:spLocks/>
          </p:cNvSpPr>
          <p:nvPr/>
        </p:nvSpPr>
        <p:spPr>
          <a:xfrm>
            <a:off x="1702899" y="497711"/>
            <a:ext cx="6746620"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Integrated, All Inclusive </a:t>
            </a:r>
          </a:p>
          <a:p>
            <a:r>
              <a:rPr lang="en-US" sz="4000" dirty="0"/>
              <a:t>UL-Listed SOLUTION</a:t>
            </a:r>
          </a:p>
        </p:txBody>
      </p:sp>
    </p:spTree>
    <p:extLst>
      <p:ext uri="{BB962C8B-B14F-4D97-AF65-F5344CB8AC3E}">
        <p14:creationId xmlns:p14="http://schemas.microsoft.com/office/powerpoint/2010/main" val="1276758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16427" name="think-cell Slide" r:id="rId6" imgW="216" imgH="216" progId="TCLayout.ActiveDocument.1">
                  <p:embed/>
                </p:oleObj>
              </mc:Choice>
              <mc:Fallback>
                <p:oleObj name="think-cell Slide" r:id="rId6" imgW="216" imgH="216" progId="TCLayout.ActiveDocument.1">
                  <p:embed/>
                  <p:pic>
                    <p:nvPicPr>
                      <p:cNvPr id="4" name="Object 3"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2" name="Rectangle 1"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TextBox 6">
            <a:extLst>
              <a:ext uri="{FF2B5EF4-FFF2-40B4-BE49-F238E27FC236}">
                <a16:creationId xmlns:a16="http://schemas.microsoft.com/office/drawing/2014/main" id="{D3AFB7DF-5651-4200-90B1-E4F92E24521C}"/>
              </a:ext>
            </a:extLst>
          </p:cNvPr>
          <p:cNvSpPr txBox="1"/>
          <p:nvPr/>
        </p:nvSpPr>
        <p:spPr>
          <a:xfrm>
            <a:off x="476078" y="1311920"/>
            <a:ext cx="7013567" cy="4462760"/>
          </a:xfrm>
          <a:prstGeom prst="rect">
            <a:avLst/>
          </a:prstGeom>
          <a:noFill/>
        </p:spPr>
        <p:txBody>
          <a:bodyPr wrap="square" rtlCol="0">
            <a:spAutoFit/>
          </a:bodyPr>
          <a:lstStyle/>
          <a:p>
            <a:r>
              <a:rPr lang="en-US" sz="2000" b="1" dirty="0"/>
              <a:t>NEW UL 2524 Product Performance Listing ensures safe, reliable equipment as required by code:</a:t>
            </a:r>
            <a:endParaRPr lang="en-US" sz="2000" dirty="0"/>
          </a:p>
          <a:p>
            <a:pPr marL="214313" indent="-214313">
              <a:buFont typeface="Arial" panose="020B0604020202020204" pitchFamily="34" charset="0"/>
              <a:buChar char="•"/>
            </a:pPr>
            <a:endParaRPr lang="en-US" sz="1000" dirty="0"/>
          </a:p>
          <a:p>
            <a:pPr marL="285750" indent="-285750">
              <a:buClr>
                <a:srgbClr val="FFB81C"/>
              </a:buClr>
              <a:buFont typeface="Wingdings" panose="05000000000000000000" pitchFamily="2" charset="2"/>
              <a:buChar char="§"/>
            </a:pPr>
            <a:r>
              <a:rPr lang="en-US" sz="1600" dirty="0"/>
              <a:t>Until recently, there was no certification process for ERCES systems. </a:t>
            </a:r>
          </a:p>
          <a:p>
            <a:pPr marL="214313" indent="-214313">
              <a:buClr>
                <a:srgbClr val="FFB81C"/>
              </a:buClr>
              <a:buFont typeface="Wingdings" panose="05000000000000000000" pitchFamily="2" charset="2"/>
              <a:buChar char="§"/>
            </a:pPr>
            <a:endParaRPr lang="en-US" sz="1000" dirty="0"/>
          </a:p>
          <a:p>
            <a:pPr marL="285750" indent="-285750">
              <a:buClr>
                <a:srgbClr val="FFB81C"/>
              </a:buClr>
              <a:buFont typeface="Wingdings" panose="05000000000000000000" pitchFamily="2" charset="2"/>
              <a:buChar char="§"/>
            </a:pPr>
            <a:r>
              <a:rPr lang="en-US" sz="1600" dirty="0"/>
              <a:t>UL has created a product standard by publishing an Outline of Investigation (OOI) in December 21, 2017.  </a:t>
            </a:r>
          </a:p>
          <a:p>
            <a:pPr marL="214313" indent="-214313">
              <a:buClr>
                <a:srgbClr val="FFB81C"/>
              </a:buClr>
              <a:buFont typeface="Wingdings" panose="05000000000000000000" pitchFamily="2" charset="2"/>
              <a:buChar char="§"/>
            </a:pPr>
            <a:endParaRPr lang="en-US" sz="1000" dirty="0"/>
          </a:p>
          <a:p>
            <a:pPr marL="285750" indent="-285750">
              <a:buClr>
                <a:srgbClr val="FFB81C"/>
              </a:buClr>
              <a:buFont typeface="Wingdings" panose="05000000000000000000" pitchFamily="2" charset="2"/>
              <a:buChar char="§"/>
            </a:pPr>
            <a:r>
              <a:rPr lang="en-US" sz="1600" dirty="0"/>
              <a:t>NOTIFIER BDA now complies with and is listed to this new UL Standard as of June 11, 2018. </a:t>
            </a:r>
            <a:endParaRPr lang="en-US" sz="1600" b="1" dirty="0"/>
          </a:p>
          <a:p>
            <a:pPr marL="214313" indent="-214313">
              <a:buFont typeface="Arial" panose="020B0604020202020204" pitchFamily="34" charset="0"/>
              <a:buChar char="•"/>
            </a:pPr>
            <a:endParaRPr lang="en-US" sz="2000" dirty="0"/>
          </a:p>
          <a:p>
            <a:pPr lvl="0"/>
            <a:r>
              <a:rPr lang="en-US" sz="2000" b="1" dirty="0"/>
              <a:t>FCC-Certified </a:t>
            </a:r>
          </a:p>
          <a:p>
            <a:pPr lvl="0"/>
            <a:endParaRPr lang="en-US" sz="1000" b="1" dirty="0"/>
          </a:p>
          <a:p>
            <a:pPr marL="285750" indent="-285750">
              <a:buClr>
                <a:srgbClr val="FFB81C"/>
              </a:buClr>
              <a:buFont typeface="Wingdings" panose="05000000000000000000" pitchFamily="2" charset="2"/>
              <a:buChar char="§"/>
            </a:pPr>
            <a:r>
              <a:rPr lang="en-US" sz="1600" dirty="0"/>
              <a:t>Signal Boosters must be FCC certified (manufacturer product brochures and product labels must include FCC ID number).</a:t>
            </a:r>
          </a:p>
          <a:p>
            <a:pPr marL="214313" indent="-214313">
              <a:buClr>
                <a:srgbClr val="FFB81C"/>
              </a:buClr>
              <a:buFont typeface="Wingdings" panose="05000000000000000000" pitchFamily="2" charset="2"/>
              <a:buChar char="§"/>
            </a:pPr>
            <a:endParaRPr lang="en-US" sz="1000" dirty="0">
              <a:solidFill>
                <a:srgbClr val="000000"/>
              </a:solidFill>
            </a:endParaRPr>
          </a:p>
          <a:p>
            <a:pPr marL="285750" indent="-285750">
              <a:buClr>
                <a:srgbClr val="FFB81C"/>
              </a:buClr>
              <a:buFont typeface="Wingdings" panose="05000000000000000000" pitchFamily="2" charset="2"/>
              <a:buChar char="§"/>
            </a:pPr>
            <a:r>
              <a:rPr lang="en-US" sz="1600" dirty="0">
                <a:solidFill>
                  <a:srgbClr val="000000"/>
                </a:solidFill>
              </a:rPr>
              <a:t>The end-user must ensure that all equipment is FCC-certified.</a:t>
            </a:r>
          </a:p>
          <a:p>
            <a:pPr marL="214313" indent="-214313">
              <a:buClr>
                <a:srgbClr val="FFB81C"/>
              </a:buClr>
              <a:buFont typeface="Wingdings" panose="05000000000000000000" pitchFamily="2" charset="2"/>
              <a:buChar char="§"/>
            </a:pPr>
            <a:endParaRPr lang="en-US" sz="1000" dirty="0">
              <a:solidFill>
                <a:srgbClr val="000000"/>
              </a:solidFill>
            </a:endParaRPr>
          </a:p>
          <a:p>
            <a:pPr marL="285750" indent="-285750">
              <a:buClr>
                <a:srgbClr val="FFB81C"/>
              </a:buClr>
              <a:buFont typeface="Wingdings" panose="05000000000000000000" pitchFamily="2" charset="2"/>
              <a:buChar char="§"/>
            </a:pPr>
            <a:r>
              <a:rPr lang="en-US" sz="1600" i="1" dirty="0">
                <a:solidFill>
                  <a:srgbClr val="000000"/>
                </a:solidFill>
              </a:rPr>
              <a:t>FCC will not approve a BDA for both Cellular &amp; Land Mobile Radio. </a:t>
            </a:r>
          </a:p>
        </p:txBody>
      </p:sp>
      <p:pic>
        <p:nvPicPr>
          <p:cNvPr id="6" name="Picture 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853455" y="1592911"/>
            <a:ext cx="743984" cy="743984"/>
          </a:xfrm>
          <a:prstGeom prst="rect">
            <a:avLst/>
          </a:prstGeom>
        </p:spPr>
      </p:pic>
      <p:sp>
        <p:nvSpPr>
          <p:cNvPr id="5" name="TextBox 4"/>
          <p:cNvSpPr txBox="1"/>
          <p:nvPr/>
        </p:nvSpPr>
        <p:spPr>
          <a:xfrm>
            <a:off x="7835932" y="2347279"/>
            <a:ext cx="1016866" cy="507831"/>
          </a:xfrm>
          <a:prstGeom prst="rect">
            <a:avLst/>
          </a:prstGeom>
          <a:noFill/>
        </p:spPr>
        <p:txBody>
          <a:bodyPr wrap="square" rtlCol="0">
            <a:spAutoFit/>
          </a:bodyPr>
          <a:lstStyle/>
          <a:p>
            <a:r>
              <a:rPr lang="en-US" sz="2700" b="1" dirty="0">
                <a:solidFill>
                  <a:srgbClr val="D31044"/>
                </a:solidFill>
              </a:rPr>
              <a:t>2524</a:t>
            </a:r>
          </a:p>
        </p:txBody>
      </p:sp>
      <p:sp>
        <p:nvSpPr>
          <p:cNvPr id="10" name="AutoShape 10" descr="Image result for federal communications commission logo"/>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dirty="0"/>
          </a:p>
        </p:txBody>
      </p:sp>
      <p:pic>
        <p:nvPicPr>
          <p:cNvPr id="12" name="Picture 11"/>
          <p:cNvPicPr>
            <a:picLocks noChangeAspect="1"/>
          </p:cNvPicPr>
          <p:nvPr/>
        </p:nvPicPr>
        <p:blipFill>
          <a:blip r:embed="rId9"/>
          <a:stretch>
            <a:fillRect/>
          </a:stretch>
        </p:blipFill>
        <p:spPr>
          <a:xfrm>
            <a:off x="7824357" y="4267381"/>
            <a:ext cx="843565" cy="707231"/>
          </a:xfrm>
          <a:prstGeom prst="rect">
            <a:avLst/>
          </a:prstGeom>
        </p:spPr>
      </p:pic>
      <p:sp>
        <p:nvSpPr>
          <p:cNvPr id="11" name="Title 1">
            <a:extLst>
              <a:ext uri="{FF2B5EF4-FFF2-40B4-BE49-F238E27FC236}">
                <a16:creationId xmlns:a16="http://schemas.microsoft.com/office/drawing/2014/main" id="{5B350CC3-0B14-4B1E-97AE-8FD9E5D6208A}"/>
              </a:ext>
            </a:extLst>
          </p:cNvPr>
          <p:cNvSpPr txBox="1">
            <a:spLocks/>
          </p:cNvSpPr>
          <p:nvPr/>
        </p:nvSpPr>
        <p:spPr>
          <a:xfrm>
            <a:off x="1702899" y="497711"/>
            <a:ext cx="6746620"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Are In-Building ERCES Regulated?</a:t>
            </a:r>
          </a:p>
        </p:txBody>
      </p:sp>
    </p:spTree>
    <p:extLst>
      <p:ext uri="{BB962C8B-B14F-4D97-AF65-F5344CB8AC3E}">
        <p14:creationId xmlns:p14="http://schemas.microsoft.com/office/powerpoint/2010/main" val="913247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BCFC3-593F-4C77-8C1A-22BD73769CEC}"/>
              </a:ext>
            </a:extLst>
          </p:cNvPr>
          <p:cNvPicPr>
            <a:picLocks noChangeAspect="1"/>
          </p:cNvPicPr>
          <p:nvPr/>
        </p:nvPicPr>
        <p:blipFill rotWithShape="1">
          <a:blip r:embed="rId3"/>
          <a:srcRect l="11105" r="8939" b="2094"/>
          <a:stretch/>
        </p:blipFill>
        <p:spPr>
          <a:xfrm>
            <a:off x="0" y="0"/>
            <a:ext cx="9144000" cy="6273477"/>
          </a:xfrm>
          <a:prstGeom prst="rect">
            <a:avLst/>
          </a:prstGeom>
        </p:spPr>
      </p:pic>
      <p:sp>
        <p:nvSpPr>
          <p:cNvPr id="5" name="Text Placeholder 4"/>
          <p:cNvSpPr>
            <a:spLocks noGrp="1"/>
          </p:cNvSpPr>
          <p:nvPr>
            <p:ph type="body" sz="quarter" idx="4294967295"/>
          </p:nvPr>
        </p:nvSpPr>
        <p:spPr>
          <a:xfrm>
            <a:off x="435136" y="5793866"/>
            <a:ext cx="4400550" cy="276225"/>
          </a:xfrm>
        </p:spPr>
        <p:txBody>
          <a:bodyPr>
            <a:noAutofit/>
          </a:bodyPr>
          <a:lstStyle/>
          <a:p>
            <a:pPr marL="0" lvl="0" indent="0">
              <a:buNone/>
            </a:pPr>
            <a:r>
              <a:rPr lang="en-US" sz="1800" dirty="0">
                <a:solidFill>
                  <a:schemeClr val="bg1"/>
                </a:solidFill>
              </a:rPr>
              <a:t>Dave Tamulevich</a:t>
            </a:r>
          </a:p>
        </p:txBody>
      </p:sp>
      <p:sp>
        <p:nvSpPr>
          <p:cNvPr id="4" name="Text Placeholder 3"/>
          <p:cNvSpPr>
            <a:spLocks noGrp="1"/>
          </p:cNvSpPr>
          <p:nvPr>
            <p:ph type="body" sz="quarter" idx="4294967295"/>
          </p:nvPr>
        </p:nvSpPr>
        <p:spPr>
          <a:xfrm>
            <a:off x="435136" y="5355873"/>
            <a:ext cx="5466687" cy="403577"/>
          </a:xfrm>
        </p:spPr>
        <p:txBody>
          <a:bodyPr>
            <a:normAutofit fontScale="62500" lnSpcReduction="20000"/>
          </a:bodyPr>
          <a:lstStyle/>
          <a:p>
            <a:pPr marL="0" lvl="0" indent="0">
              <a:buNone/>
            </a:pPr>
            <a:r>
              <a:rPr lang="en-US" dirty="0">
                <a:solidFill>
                  <a:schemeClr val="bg1"/>
                </a:solidFill>
              </a:rPr>
              <a:t>ERCES / Bi-Directional Amplifier (BDA) Systems</a:t>
            </a:r>
          </a:p>
        </p:txBody>
      </p:sp>
      <p:sp>
        <p:nvSpPr>
          <p:cNvPr id="8" name="Text Placeholder 7"/>
          <p:cNvSpPr>
            <a:spLocks noGrp="1"/>
          </p:cNvSpPr>
          <p:nvPr>
            <p:ph type="body" sz="quarter" idx="4294967295"/>
          </p:nvPr>
        </p:nvSpPr>
        <p:spPr>
          <a:xfrm>
            <a:off x="4454988" y="5827002"/>
            <a:ext cx="1446835" cy="276225"/>
          </a:xfrm>
        </p:spPr>
        <p:txBody>
          <a:bodyPr anchor="ctr">
            <a:noAutofit/>
          </a:bodyPr>
          <a:lstStyle/>
          <a:p>
            <a:pPr marL="0" indent="0">
              <a:buNone/>
            </a:pPr>
            <a:r>
              <a:rPr lang="en-US" sz="1600" dirty="0">
                <a:solidFill>
                  <a:schemeClr val="bg1"/>
                </a:solidFill>
              </a:rPr>
              <a:t>January 2019</a:t>
            </a:r>
          </a:p>
        </p:txBody>
      </p:sp>
    </p:spTree>
    <p:extLst>
      <p:ext uri="{BB962C8B-B14F-4D97-AF65-F5344CB8AC3E}">
        <p14:creationId xmlns:p14="http://schemas.microsoft.com/office/powerpoint/2010/main" val="3582728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17437" name="think-cell Slide" r:id="rId6" imgW="216" imgH="216" progId="TCLayout.ActiveDocument.1">
                  <p:embed/>
                </p:oleObj>
              </mc:Choice>
              <mc:Fallback>
                <p:oleObj name="think-cell Slide" r:id="rId6" imgW="216" imgH="216" progId="TCLayout.ActiveDocument.1">
                  <p:embed/>
                  <p:pic>
                    <p:nvPicPr>
                      <p:cNvPr id="4" name="Object 3"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5" name="Rectangle 4"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0" y="2930525"/>
            <a:ext cx="9144000" cy="498475"/>
          </a:xfrm>
        </p:spPr>
        <p:txBody>
          <a:bodyPr>
            <a:noAutofit/>
          </a:bodyPr>
          <a:lstStyle/>
          <a:p>
            <a:r>
              <a:rPr lang="en-US" dirty="0"/>
              <a:t>How do AHJs Specify &amp; Ensure Compliance? </a:t>
            </a:r>
          </a:p>
        </p:txBody>
      </p:sp>
    </p:spTree>
    <p:extLst>
      <p:ext uri="{BB962C8B-B14F-4D97-AF65-F5344CB8AC3E}">
        <p14:creationId xmlns:p14="http://schemas.microsoft.com/office/powerpoint/2010/main" val="1313492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18462" name="think-cell Slide" r:id="rId6" imgW="216" imgH="216" progId="TCLayout.ActiveDocument.1">
                  <p:embed/>
                </p:oleObj>
              </mc:Choice>
              <mc:Fallback>
                <p:oleObj name="think-cell Slide" r:id="rId6" imgW="216" imgH="216" progId="TCLayout.ActiveDocument.1">
                  <p:embed/>
                  <p:pic>
                    <p:nvPicPr>
                      <p:cNvPr id="6" name="Object 5"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5" name="Rectangle 4"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p:cNvSpPr>
            <a:spLocks noGrp="1"/>
          </p:cNvSpPr>
          <p:nvPr>
            <p:ph sz="quarter" idx="12"/>
          </p:nvPr>
        </p:nvSpPr>
        <p:spPr>
          <a:xfrm>
            <a:off x="1841796" y="1655180"/>
            <a:ext cx="7708790" cy="4855580"/>
          </a:xfrm>
        </p:spPr>
        <p:txBody>
          <a:bodyPr>
            <a:normAutofit fontScale="47500" lnSpcReduction="20000"/>
          </a:bodyPr>
          <a:lstStyle/>
          <a:p>
            <a:pPr marL="0" indent="0">
              <a:buNone/>
            </a:pPr>
            <a:r>
              <a:rPr lang="en-US" sz="5000" b="1" dirty="0"/>
              <a:t>Technical</a:t>
            </a:r>
            <a:endParaRPr lang="en-US" sz="5000" dirty="0"/>
          </a:p>
          <a:p>
            <a:pPr>
              <a:buClr>
                <a:srgbClr val="FFB81C"/>
              </a:buClr>
            </a:pPr>
            <a:r>
              <a:rPr lang="en-US" dirty="0"/>
              <a:t>Frequency Coverage</a:t>
            </a:r>
          </a:p>
          <a:p>
            <a:pPr>
              <a:buClr>
                <a:srgbClr val="FFB81C"/>
              </a:buClr>
            </a:pPr>
            <a:r>
              <a:rPr lang="en-US" dirty="0"/>
              <a:t>Radio Site Locations</a:t>
            </a:r>
          </a:p>
          <a:p>
            <a:pPr>
              <a:buClr>
                <a:srgbClr val="FFB81C"/>
              </a:buClr>
            </a:pPr>
            <a:r>
              <a:rPr lang="en-US" dirty="0"/>
              <a:t>Permitting Process</a:t>
            </a:r>
          </a:p>
          <a:p>
            <a:pPr>
              <a:buClr>
                <a:srgbClr val="FFB81C"/>
              </a:buClr>
            </a:pPr>
            <a:r>
              <a:rPr lang="en-US" dirty="0"/>
              <a:t>Testing &amp; Acceptance</a:t>
            </a:r>
          </a:p>
          <a:p>
            <a:pPr>
              <a:buClr>
                <a:srgbClr val="FFB81C"/>
              </a:buClr>
            </a:pPr>
            <a:r>
              <a:rPr lang="en-US" dirty="0"/>
              <a:t>UL Listing, Regulatory Requirements </a:t>
            </a:r>
          </a:p>
          <a:p>
            <a:pPr>
              <a:buClr>
                <a:srgbClr val="FFB81C"/>
              </a:buClr>
            </a:pPr>
            <a:r>
              <a:rPr lang="en-US" dirty="0"/>
              <a:t>It’s a Performance-Based Specification, “no need to over-specify”</a:t>
            </a:r>
          </a:p>
          <a:p>
            <a:pPr>
              <a:buClr>
                <a:schemeClr val="tx2"/>
              </a:buClr>
            </a:pPr>
            <a:endParaRPr lang="en-US" dirty="0"/>
          </a:p>
          <a:p>
            <a:pPr marL="0" indent="0">
              <a:buClr>
                <a:schemeClr val="tx2"/>
              </a:buClr>
              <a:buNone/>
            </a:pPr>
            <a:r>
              <a:rPr lang="en-US" sz="4200" b="1" dirty="0"/>
              <a:t>Administrative</a:t>
            </a:r>
          </a:p>
          <a:p>
            <a:pPr>
              <a:buClr>
                <a:srgbClr val="FFB81C"/>
              </a:buClr>
            </a:pPr>
            <a:r>
              <a:rPr lang="en-US" dirty="0"/>
              <a:t>AHJ Contact Information </a:t>
            </a:r>
          </a:p>
          <a:p>
            <a:pPr>
              <a:buClr>
                <a:srgbClr val="FFB81C"/>
              </a:buClr>
            </a:pPr>
            <a:r>
              <a:rPr lang="en-US" dirty="0"/>
              <a:t>Permitting &amp; Certification Forms </a:t>
            </a:r>
          </a:p>
          <a:p>
            <a:pPr>
              <a:buClr>
                <a:srgbClr val="FFB81C"/>
              </a:buClr>
            </a:pPr>
            <a:r>
              <a:rPr lang="en-US" dirty="0"/>
              <a:t>Submittal Documentation Requirements</a:t>
            </a:r>
          </a:p>
          <a:p>
            <a:pPr>
              <a:buClr>
                <a:srgbClr val="FFB81C"/>
              </a:buClr>
            </a:pPr>
            <a:r>
              <a:rPr lang="en-US" dirty="0"/>
              <a:t>Maintenance Contract Requirements &amp; Certifications </a:t>
            </a:r>
          </a:p>
          <a:p>
            <a:pPr>
              <a:buClr>
                <a:srgbClr val="FFB81C"/>
              </a:buClr>
            </a:pPr>
            <a:r>
              <a:rPr lang="en-US" dirty="0"/>
              <a:t>Applicable Code References </a:t>
            </a:r>
          </a:p>
          <a:p>
            <a:pPr>
              <a:buClr>
                <a:srgbClr val="FFB81C"/>
              </a:buClr>
            </a:pPr>
            <a:r>
              <a:rPr lang="en-US" dirty="0"/>
              <a:t>Installer Qualification Requirements </a:t>
            </a:r>
          </a:p>
        </p:txBody>
      </p:sp>
      <p:sp>
        <p:nvSpPr>
          <p:cNvPr id="7" name="Title 1">
            <a:extLst>
              <a:ext uri="{FF2B5EF4-FFF2-40B4-BE49-F238E27FC236}">
                <a16:creationId xmlns:a16="http://schemas.microsoft.com/office/drawing/2014/main" id="{1C4E5753-6203-48E0-A5C7-C0CFC1013F07}"/>
              </a:ext>
            </a:extLst>
          </p:cNvPr>
          <p:cNvSpPr txBox="1">
            <a:spLocks/>
          </p:cNvSpPr>
          <p:nvPr/>
        </p:nvSpPr>
        <p:spPr>
          <a:xfrm>
            <a:off x="1702899" y="497711"/>
            <a:ext cx="6746620"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Elements of the AHJ ERCES Specification</a:t>
            </a:r>
          </a:p>
        </p:txBody>
      </p:sp>
    </p:spTree>
    <p:extLst>
      <p:ext uri="{BB962C8B-B14F-4D97-AF65-F5344CB8AC3E}">
        <p14:creationId xmlns:p14="http://schemas.microsoft.com/office/powerpoint/2010/main" val="1290828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19498" name="think-cell Slide" r:id="rId6" imgW="216" imgH="216" progId="TCLayout.ActiveDocument.1">
                  <p:embed/>
                </p:oleObj>
              </mc:Choice>
              <mc:Fallback>
                <p:oleObj name="think-cell Slide" r:id="rId6" imgW="216" imgH="216" progId="TCLayout.ActiveDocument.1">
                  <p:embed/>
                  <p:pic>
                    <p:nvPicPr>
                      <p:cNvPr id="4" name="Object 3"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3" name="Rectangle 2"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5" name="Content Placeholder 4"/>
          <p:cNvPicPr>
            <a:picLocks noGrp="1" noChangeAspect="1"/>
          </p:cNvPicPr>
          <p:nvPr>
            <p:ph sz="quarter" idx="12"/>
          </p:nvPr>
        </p:nvPicPr>
        <p:blipFill>
          <a:blip r:embed="rId8"/>
          <a:stretch>
            <a:fillRect/>
          </a:stretch>
        </p:blipFill>
        <p:spPr>
          <a:xfrm>
            <a:off x="1868454" y="1315530"/>
            <a:ext cx="5407092" cy="4575984"/>
          </a:xfrm>
          <a:prstGeom prst="rect">
            <a:avLst/>
          </a:prstGeom>
        </p:spPr>
      </p:pic>
      <p:sp>
        <p:nvSpPr>
          <p:cNvPr id="6" name="Title 1">
            <a:extLst>
              <a:ext uri="{FF2B5EF4-FFF2-40B4-BE49-F238E27FC236}">
                <a16:creationId xmlns:a16="http://schemas.microsoft.com/office/drawing/2014/main" id="{D026EC4A-A40C-4D95-B2F0-B9EFC7A9AE88}"/>
              </a:ext>
            </a:extLst>
          </p:cNvPr>
          <p:cNvSpPr txBox="1">
            <a:spLocks/>
          </p:cNvSpPr>
          <p:nvPr/>
        </p:nvSpPr>
        <p:spPr>
          <a:xfrm>
            <a:off x="1702899" y="497711"/>
            <a:ext cx="6746620"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Typical Signal Survey Report</a:t>
            </a:r>
          </a:p>
        </p:txBody>
      </p:sp>
    </p:spTree>
    <p:extLst>
      <p:ext uri="{BB962C8B-B14F-4D97-AF65-F5344CB8AC3E}">
        <p14:creationId xmlns:p14="http://schemas.microsoft.com/office/powerpoint/2010/main" val="4177009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20509" name="think-cell Slide" r:id="rId6" imgW="216" imgH="216" progId="TCLayout.ActiveDocument.1">
                  <p:embed/>
                </p:oleObj>
              </mc:Choice>
              <mc:Fallback>
                <p:oleObj name="think-cell Slide" r:id="rId6" imgW="216" imgH="216" progId="TCLayout.ActiveDocument.1">
                  <p:embed/>
                  <p:pic>
                    <p:nvPicPr>
                      <p:cNvPr id="7" name="Object 6"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2" name="Rectangle 1"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Content Placeholder 4"/>
          <p:cNvSpPr>
            <a:spLocks noGrp="1"/>
          </p:cNvSpPr>
          <p:nvPr>
            <p:ph sz="quarter" idx="12"/>
          </p:nvPr>
        </p:nvSpPr>
        <p:spPr>
          <a:xfrm>
            <a:off x="278729" y="1315450"/>
            <a:ext cx="9316683" cy="2324086"/>
          </a:xfrm>
        </p:spPr>
        <p:txBody>
          <a:bodyPr>
            <a:normAutofit/>
          </a:bodyPr>
          <a:lstStyle/>
          <a:p>
            <a:pPr>
              <a:buClr>
                <a:srgbClr val="FFB81C"/>
              </a:buClr>
              <a:defRPr/>
            </a:pPr>
            <a:r>
              <a:rPr lang="en-US" b="1" dirty="0"/>
              <a:t>Benefits of iBwave Modeling</a:t>
            </a:r>
          </a:p>
          <a:p>
            <a:pPr lvl="1">
              <a:buClr>
                <a:schemeClr val="tx2"/>
              </a:buClr>
              <a:buFont typeface="Arial" charset="0"/>
              <a:buChar char="•"/>
              <a:defRPr/>
            </a:pPr>
            <a:r>
              <a:rPr lang="en-US" dirty="0"/>
              <a:t>Signal Prediction for new construction.</a:t>
            </a:r>
          </a:p>
          <a:p>
            <a:pPr lvl="1">
              <a:buClr>
                <a:schemeClr val="tx2"/>
              </a:buClr>
              <a:buFont typeface="Arial" charset="0"/>
              <a:buChar char="•"/>
              <a:defRPr/>
            </a:pPr>
            <a:r>
              <a:rPr lang="en-US" dirty="0"/>
              <a:t>Design layout for installers.</a:t>
            </a:r>
          </a:p>
          <a:p>
            <a:pPr lvl="1">
              <a:buClr>
                <a:schemeClr val="tx2"/>
              </a:buClr>
              <a:buFont typeface="Arial" charset="0"/>
              <a:buChar char="•"/>
              <a:defRPr/>
            </a:pPr>
            <a:r>
              <a:rPr lang="en-US" dirty="0"/>
              <a:t>Submittal documentation for AHJ’s and A&amp;E’s.</a:t>
            </a:r>
          </a:p>
          <a:p>
            <a:pPr>
              <a:buFont typeface="Arial" charset="0"/>
              <a:buChar char="•"/>
              <a:defRPr/>
            </a:pPr>
            <a:endParaRPr lang="en-US" dirty="0"/>
          </a:p>
        </p:txBody>
      </p:sp>
      <p:pic>
        <p:nvPicPr>
          <p:cNvPr id="3" name="Picture 2"/>
          <p:cNvPicPr>
            <a:picLocks noChangeAspect="1"/>
          </p:cNvPicPr>
          <p:nvPr/>
        </p:nvPicPr>
        <p:blipFill>
          <a:blip r:embed="rId8"/>
          <a:stretch>
            <a:fillRect/>
          </a:stretch>
        </p:blipFill>
        <p:spPr>
          <a:xfrm>
            <a:off x="870231" y="3429000"/>
            <a:ext cx="3423452" cy="2245018"/>
          </a:xfrm>
          <a:prstGeom prst="rect">
            <a:avLst/>
          </a:prstGeom>
        </p:spPr>
      </p:pic>
      <p:pic>
        <p:nvPicPr>
          <p:cNvPr id="6" name="Picture 5"/>
          <p:cNvPicPr>
            <a:picLocks noChangeAspect="1"/>
          </p:cNvPicPr>
          <p:nvPr/>
        </p:nvPicPr>
        <p:blipFill>
          <a:blip r:embed="rId9"/>
          <a:stretch>
            <a:fillRect/>
          </a:stretch>
        </p:blipFill>
        <p:spPr>
          <a:xfrm>
            <a:off x="4885185" y="3429000"/>
            <a:ext cx="3425174" cy="2103242"/>
          </a:xfrm>
          <a:prstGeom prst="rect">
            <a:avLst/>
          </a:prstGeom>
        </p:spPr>
      </p:pic>
      <p:sp>
        <p:nvSpPr>
          <p:cNvPr id="8" name="Title 1">
            <a:extLst>
              <a:ext uri="{FF2B5EF4-FFF2-40B4-BE49-F238E27FC236}">
                <a16:creationId xmlns:a16="http://schemas.microsoft.com/office/drawing/2014/main" id="{55C7A4A8-CEC3-4C4B-8FB6-0CD1C35AE3ED}"/>
              </a:ext>
            </a:extLst>
          </p:cNvPr>
          <p:cNvSpPr txBox="1">
            <a:spLocks/>
          </p:cNvSpPr>
          <p:nvPr/>
        </p:nvSpPr>
        <p:spPr>
          <a:xfrm>
            <a:off x="1702899" y="497711"/>
            <a:ext cx="6746620"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iBwave Design</a:t>
            </a:r>
          </a:p>
        </p:txBody>
      </p:sp>
    </p:spTree>
    <p:extLst>
      <p:ext uri="{BB962C8B-B14F-4D97-AF65-F5344CB8AC3E}">
        <p14:creationId xmlns:p14="http://schemas.microsoft.com/office/powerpoint/2010/main" val="57956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21533" name="think-cell Slide" r:id="rId6" imgW="216" imgH="216" progId="TCLayout.ActiveDocument.1">
                  <p:embed/>
                </p:oleObj>
              </mc:Choice>
              <mc:Fallback>
                <p:oleObj name="think-cell Slide" r:id="rId6" imgW="216" imgH="216" progId="TCLayout.ActiveDocument.1">
                  <p:embed/>
                  <p:pic>
                    <p:nvPicPr>
                      <p:cNvPr id="5" name="Object 4"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4" name="Rectangle 3"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a:extLst>
              <a:ext uri="{FF2B5EF4-FFF2-40B4-BE49-F238E27FC236}">
                <a16:creationId xmlns:a16="http://schemas.microsoft.com/office/drawing/2014/main" id="{CC9F6195-255C-42BC-9A8C-12807BAFF846}"/>
              </a:ext>
            </a:extLst>
          </p:cNvPr>
          <p:cNvSpPr>
            <a:spLocks noGrp="1"/>
          </p:cNvSpPr>
          <p:nvPr>
            <p:ph sz="quarter" idx="12"/>
          </p:nvPr>
        </p:nvSpPr>
        <p:spPr>
          <a:xfrm>
            <a:off x="384411" y="1670337"/>
            <a:ext cx="8375178" cy="4444955"/>
          </a:xfrm>
        </p:spPr>
        <p:txBody>
          <a:bodyPr>
            <a:normAutofit fontScale="70000" lnSpcReduction="20000"/>
          </a:bodyPr>
          <a:lstStyle/>
          <a:p>
            <a:pPr>
              <a:buClr>
                <a:srgbClr val="FFB81C"/>
              </a:buClr>
            </a:pPr>
            <a:r>
              <a:rPr lang="en-US" dirty="0"/>
              <a:t>Signal Boosters must be FCC certified (manufacturer product brochures and product labels must include FCC ID number)</a:t>
            </a:r>
          </a:p>
          <a:p>
            <a:pPr>
              <a:buClr>
                <a:srgbClr val="FFB81C"/>
              </a:buClr>
            </a:pPr>
            <a:endParaRPr lang="en-US" sz="1100" dirty="0"/>
          </a:p>
          <a:p>
            <a:pPr>
              <a:buClr>
                <a:srgbClr val="FFB81C"/>
              </a:buClr>
            </a:pPr>
            <a:r>
              <a:rPr lang="en-US" dirty="0"/>
              <a:t>BDAs are FCC certified to operate on the licensee’s frequencies</a:t>
            </a:r>
          </a:p>
          <a:p>
            <a:pPr>
              <a:buClr>
                <a:srgbClr val="FFB81C"/>
              </a:buClr>
            </a:pPr>
            <a:endParaRPr lang="en-US" sz="1100" dirty="0"/>
          </a:p>
          <a:p>
            <a:pPr>
              <a:buClr>
                <a:srgbClr val="FFB81C"/>
              </a:buClr>
            </a:pPr>
            <a:r>
              <a:rPr lang="en-US" dirty="0"/>
              <a:t>FCC Requires frequency licensees (FD, PD, municipality, etc.) to register all signal boosters that operate on their frequencies</a:t>
            </a:r>
          </a:p>
          <a:p>
            <a:pPr>
              <a:buClr>
                <a:srgbClr val="FFB81C"/>
              </a:buClr>
            </a:pPr>
            <a:endParaRPr lang="en-US" sz="1100" dirty="0"/>
          </a:p>
          <a:p>
            <a:pPr>
              <a:buClr>
                <a:srgbClr val="FFB81C"/>
              </a:buClr>
            </a:pPr>
            <a:r>
              <a:rPr lang="en-US" dirty="0"/>
              <a:t>Registration is free and FCC has a simple on-line registration tool: </a:t>
            </a:r>
            <a:r>
              <a:rPr lang="en-US" dirty="0">
                <a:hlinkClick r:id="rId8"/>
              </a:rPr>
              <a:t>https://signalboosters.fcc.gov/signal-boosters</a:t>
            </a:r>
            <a:endParaRPr lang="en-US" dirty="0"/>
          </a:p>
          <a:p>
            <a:pPr>
              <a:buClr>
                <a:srgbClr val="FFB81C"/>
              </a:buClr>
            </a:pPr>
            <a:endParaRPr lang="en-US" sz="1100" dirty="0"/>
          </a:p>
          <a:p>
            <a:pPr>
              <a:buClr>
                <a:srgbClr val="FFB81C"/>
              </a:buClr>
            </a:pPr>
            <a:r>
              <a:rPr lang="en-US" dirty="0"/>
              <a:t>Registration needs to be done by the AHJ (frequency licensee) because it requires the licensee FRN (federal registration) number and FCC password.</a:t>
            </a:r>
          </a:p>
          <a:p>
            <a:pPr>
              <a:buClr>
                <a:srgbClr val="FFB81C"/>
              </a:buClr>
            </a:pPr>
            <a:endParaRPr lang="en-US" sz="1100" dirty="0"/>
          </a:p>
          <a:p>
            <a:pPr>
              <a:buClr>
                <a:srgbClr val="FFB81C"/>
              </a:buClr>
            </a:pPr>
            <a:r>
              <a:rPr lang="en-US" dirty="0"/>
              <a:t>BDA vendor can assist if needed</a:t>
            </a:r>
          </a:p>
        </p:txBody>
      </p:sp>
      <p:sp>
        <p:nvSpPr>
          <p:cNvPr id="6" name="Title 1">
            <a:extLst>
              <a:ext uri="{FF2B5EF4-FFF2-40B4-BE49-F238E27FC236}">
                <a16:creationId xmlns:a16="http://schemas.microsoft.com/office/drawing/2014/main" id="{D5E4412E-457D-4904-8138-F5F01E0B2E8A}"/>
              </a:ext>
            </a:extLst>
          </p:cNvPr>
          <p:cNvSpPr txBox="1">
            <a:spLocks/>
          </p:cNvSpPr>
          <p:nvPr/>
        </p:nvSpPr>
        <p:spPr>
          <a:xfrm>
            <a:off x="1855299" y="650111"/>
            <a:ext cx="6746620"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FCC Certification &amp; Registration Requirements</a:t>
            </a:r>
          </a:p>
        </p:txBody>
      </p:sp>
    </p:spTree>
    <p:extLst>
      <p:ext uri="{BB962C8B-B14F-4D97-AF65-F5344CB8AC3E}">
        <p14:creationId xmlns:p14="http://schemas.microsoft.com/office/powerpoint/2010/main" val="388773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22570" name="think-cell Slide" r:id="rId6" imgW="216" imgH="216" progId="TCLayout.ActiveDocument.1">
                  <p:embed/>
                </p:oleObj>
              </mc:Choice>
              <mc:Fallback>
                <p:oleObj name="think-cell Slide" r:id="rId6" imgW="216" imgH="216" progId="TCLayout.ActiveDocument.1">
                  <p:embed/>
                  <p:pic>
                    <p:nvPicPr>
                      <p:cNvPr id="5" name="Object 4"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4" name="Rectangle 3"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EE901A0F-56E4-42F1-A5C0-26E3A3510DAF}"/>
              </a:ext>
            </a:extLst>
          </p:cNvPr>
          <p:cNvSpPr>
            <a:spLocks noGrp="1"/>
          </p:cNvSpPr>
          <p:nvPr>
            <p:ph type="title"/>
          </p:nvPr>
        </p:nvSpPr>
        <p:spPr>
          <a:xfrm>
            <a:off x="137483" y="1212397"/>
            <a:ext cx="8657197" cy="867447"/>
          </a:xfrm>
        </p:spPr>
        <p:txBody>
          <a:bodyPr>
            <a:normAutofit/>
          </a:bodyPr>
          <a:lstStyle/>
          <a:p>
            <a:r>
              <a:rPr lang="en-US" sz="2800" dirty="0"/>
              <a:t>What is the difference? Which one is better?</a:t>
            </a:r>
          </a:p>
        </p:txBody>
      </p:sp>
      <p:sp>
        <p:nvSpPr>
          <p:cNvPr id="3" name="Content Placeholder 2">
            <a:extLst>
              <a:ext uri="{FF2B5EF4-FFF2-40B4-BE49-F238E27FC236}">
                <a16:creationId xmlns:a16="http://schemas.microsoft.com/office/drawing/2014/main" id="{2B0BEEB5-D8E3-4E43-BF7A-5160A51FC502}"/>
              </a:ext>
            </a:extLst>
          </p:cNvPr>
          <p:cNvSpPr>
            <a:spLocks noGrp="1"/>
          </p:cNvSpPr>
          <p:nvPr>
            <p:ph sz="quarter" idx="12"/>
          </p:nvPr>
        </p:nvSpPr>
        <p:spPr/>
        <p:txBody>
          <a:bodyPr/>
          <a:lstStyle/>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pPr marL="257162" lvl="1" indent="0">
              <a:buNone/>
            </a:pPr>
            <a:r>
              <a:rPr lang="en-US" sz="1575" dirty="0"/>
              <a:t>  </a:t>
            </a:r>
          </a:p>
        </p:txBody>
      </p:sp>
      <p:sp>
        <p:nvSpPr>
          <p:cNvPr id="7" name="TextBox 6">
            <a:extLst>
              <a:ext uri="{FF2B5EF4-FFF2-40B4-BE49-F238E27FC236}">
                <a16:creationId xmlns:a16="http://schemas.microsoft.com/office/drawing/2014/main" id="{D3AFB7DF-5651-4200-90B1-E4F92E24521C}"/>
              </a:ext>
            </a:extLst>
          </p:cNvPr>
          <p:cNvSpPr txBox="1"/>
          <p:nvPr/>
        </p:nvSpPr>
        <p:spPr>
          <a:xfrm>
            <a:off x="137483" y="2079844"/>
            <a:ext cx="8869033" cy="4124206"/>
          </a:xfrm>
          <a:prstGeom prst="rect">
            <a:avLst/>
          </a:prstGeom>
          <a:noFill/>
        </p:spPr>
        <p:txBody>
          <a:bodyPr wrap="square" rtlCol="0">
            <a:spAutoFit/>
          </a:bodyPr>
          <a:lstStyle/>
          <a:p>
            <a:pPr marL="285750" indent="-285750">
              <a:buFont typeface="Arial" panose="020B0604020202020204" pitchFamily="34" charset="0"/>
              <a:buChar char="•"/>
            </a:pPr>
            <a:r>
              <a:rPr lang="en-US" sz="2000" dirty="0"/>
              <a:t>FCC classifies signal boosters as either Class A or Class B.</a:t>
            </a:r>
            <a:br>
              <a:rPr lang="en-US" sz="2000" dirty="0"/>
            </a:br>
            <a:endParaRPr lang="en-US" sz="2000" dirty="0"/>
          </a:p>
          <a:p>
            <a:pPr marL="285750" indent="-285750">
              <a:buFont typeface="Arial" panose="020B0604020202020204" pitchFamily="34" charset="0"/>
              <a:buChar char="•"/>
            </a:pPr>
            <a:r>
              <a:rPr lang="en-US" sz="2000" b="1" dirty="0"/>
              <a:t>FCC Definitions per 47CFR90.219 rule:</a:t>
            </a:r>
          </a:p>
          <a:p>
            <a:r>
              <a:rPr lang="en-US" sz="2000" dirty="0"/>
              <a:t>	</a:t>
            </a:r>
            <a:r>
              <a:rPr lang="en-US" sz="2000" u="sng" dirty="0"/>
              <a:t>Class A signal booster</a:t>
            </a:r>
            <a:r>
              <a:rPr lang="en-US" sz="2000" dirty="0"/>
              <a:t>: “A signal booster designed to retransmit signals on one or 	more specific channels. A signal booster is deemed to be a Class A signal booster 	if none of its passbands exceed 75 kHz.”</a:t>
            </a:r>
            <a:br>
              <a:rPr lang="en-US" sz="2000" dirty="0"/>
            </a:br>
            <a:endParaRPr lang="en-US" sz="2000" dirty="0"/>
          </a:p>
          <a:p>
            <a:r>
              <a:rPr lang="en-US" sz="2000" dirty="0"/>
              <a:t>	</a:t>
            </a:r>
            <a:r>
              <a:rPr lang="en-US" sz="2000" u="sng" dirty="0"/>
              <a:t>Class B signal booster</a:t>
            </a:r>
            <a:r>
              <a:rPr lang="en-US" sz="2000" dirty="0"/>
              <a:t>: “A signal booster designed to retransmit any signals within 	a wide frequency band. A signal booster is deemed to be a Class B signal booster 	if it 	has a passband that exceeds 75 kHz.”</a:t>
            </a:r>
            <a:br>
              <a:rPr lang="en-US" sz="2000" dirty="0"/>
            </a:br>
            <a:endParaRPr lang="en-US" sz="2000" dirty="0"/>
          </a:p>
          <a:p>
            <a:pPr algn="ctr"/>
            <a:r>
              <a:rPr lang="en-US" sz="2000" i="1" u="sng" dirty="0">
                <a:solidFill>
                  <a:srgbClr val="FF0000"/>
                </a:solidFill>
              </a:rPr>
              <a:t>Note: This classification is different from Class A and Class B fire alarm circuit wiring.</a:t>
            </a:r>
            <a:endParaRPr lang="en-US" sz="2000" u="sng" dirty="0">
              <a:solidFill>
                <a:srgbClr val="FF0000"/>
              </a:solidFill>
            </a:endParaRPr>
          </a:p>
          <a:p>
            <a:endParaRPr lang="en-US" sz="1100" dirty="0"/>
          </a:p>
          <a:p>
            <a:endParaRPr lang="en-US" sz="1100" dirty="0"/>
          </a:p>
        </p:txBody>
      </p:sp>
      <p:sp>
        <p:nvSpPr>
          <p:cNvPr id="8" name="Title 1">
            <a:extLst>
              <a:ext uri="{FF2B5EF4-FFF2-40B4-BE49-F238E27FC236}">
                <a16:creationId xmlns:a16="http://schemas.microsoft.com/office/drawing/2014/main" id="{81A4A1F4-CB73-489C-ABE4-7BF363E13E56}"/>
              </a:ext>
            </a:extLst>
          </p:cNvPr>
          <p:cNvSpPr txBox="1">
            <a:spLocks/>
          </p:cNvSpPr>
          <p:nvPr/>
        </p:nvSpPr>
        <p:spPr>
          <a:xfrm>
            <a:off x="1716402" y="484436"/>
            <a:ext cx="7971608"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Signal Boosters – Class A or Class B?</a:t>
            </a:r>
          </a:p>
        </p:txBody>
      </p:sp>
    </p:spTree>
    <p:extLst>
      <p:ext uri="{BB962C8B-B14F-4D97-AF65-F5344CB8AC3E}">
        <p14:creationId xmlns:p14="http://schemas.microsoft.com/office/powerpoint/2010/main" val="3826682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858838"/>
          <a:ext cx="1588" cy="1588"/>
        </p:xfrm>
        <a:graphic>
          <a:graphicData uri="http://schemas.openxmlformats.org/presentationml/2006/ole">
            <mc:AlternateContent xmlns:mc="http://schemas.openxmlformats.org/markup-compatibility/2006">
              <mc:Choice xmlns:v="urn:schemas-microsoft-com:vml" Requires="v">
                <p:oleObj spid="_x0000_s23594" name="think-cell Slide" r:id="rId6" imgW="360" imgH="360" progId="TCLayout.ActiveDocument.1">
                  <p:embed/>
                </p:oleObj>
              </mc:Choice>
              <mc:Fallback>
                <p:oleObj name="think-cell Slide" r:id="rId6" imgW="360" imgH="360" progId="TCLayout.ActiveDocument.1">
                  <p:embed/>
                  <p:pic>
                    <p:nvPicPr>
                      <p:cNvPr id="5" name="Object 4" hidden="1"/>
                      <p:cNvPicPr/>
                      <p:nvPr/>
                    </p:nvPicPr>
                    <p:blipFill>
                      <a:blip r:embed="rId7"/>
                      <a:stretch>
                        <a:fillRect/>
                      </a:stretch>
                    </p:blipFill>
                    <p:spPr>
                      <a:xfrm>
                        <a:off x="1588" y="85883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85725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8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a:extLst>
              <a:ext uri="{FF2B5EF4-FFF2-40B4-BE49-F238E27FC236}">
                <a16:creationId xmlns:a16="http://schemas.microsoft.com/office/drawing/2014/main" id="{2B0BEEB5-D8E3-4E43-BF7A-5160A51FC502}"/>
              </a:ext>
            </a:extLst>
          </p:cNvPr>
          <p:cNvSpPr>
            <a:spLocks noGrp="1"/>
          </p:cNvSpPr>
          <p:nvPr>
            <p:ph sz="quarter" idx="12"/>
          </p:nvPr>
        </p:nvSpPr>
        <p:spPr/>
        <p:txBody>
          <a:bodyPr/>
          <a:lstStyle/>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pPr marL="257162" lvl="1" indent="0">
              <a:buNone/>
            </a:pPr>
            <a:r>
              <a:rPr lang="en-US" sz="1575" dirty="0"/>
              <a:t>  </a:t>
            </a:r>
          </a:p>
        </p:txBody>
      </p:sp>
      <p:graphicFrame>
        <p:nvGraphicFramePr>
          <p:cNvPr id="9" name="Table 8"/>
          <p:cNvGraphicFramePr>
            <a:graphicFrameLocks noGrp="1"/>
          </p:cNvGraphicFramePr>
          <p:nvPr>
            <p:extLst>
              <p:ext uri="{D42A27DB-BD31-4B8C-83A1-F6EECF244321}">
                <p14:modId xmlns:p14="http://schemas.microsoft.com/office/powerpoint/2010/main" val="2371933405"/>
              </p:ext>
            </p:extLst>
          </p:nvPr>
        </p:nvGraphicFramePr>
        <p:xfrm>
          <a:off x="447371" y="1507333"/>
          <a:ext cx="8249258" cy="4048516"/>
        </p:xfrm>
        <a:graphic>
          <a:graphicData uri="http://schemas.openxmlformats.org/drawingml/2006/table">
            <a:tbl>
              <a:tblPr firstRow="1" bandRow="1">
                <a:tableStyleId>{EB344D84-9AFB-497E-A393-DC336BA19D2E}</a:tableStyleId>
              </a:tblPr>
              <a:tblGrid>
                <a:gridCol w="4040900">
                  <a:extLst>
                    <a:ext uri="{9D8B030D-6E8A-4147-A177-3AD203B41FA5}">
                      <a16:colId xmlns:a16="http://schemas.microsoft.com/office/drawing/2014/main" val="4228602400"/>
                    </a:ext>
                  </a:extLst>
                </a:gridCol>
                <a:gridCol w="4208358">
                  <a:extLst>
                    <a:ext uri="{9D8B030D-6E8A-4147-A177-3AD203B41FA5}">
                      <a16:colId xmlns:a16="http://schemas.microsoft.com/office/drawing/2014/main" val="1804486679"/>
                    </a:ext>
                  </a:extLst>
                </a:gridCol>
              </a:tblGrid>
              <a:tr h="457081">
                <a:tc>
                  <a:txBody>
                    <a:bodyPr/>
                    <a:lstStyle/>
                    <a:p>
                      <a:pPr algn="ctr"/>
                      <a:r>
                        <a:rPr lang="en-US" sz="1800" dirty="0">
                          <a:solidFill>
                            <a:schemeClr val="tx1"/>
                          </a:solidFill>
                        </a:rPr>
                        <a:t>Class 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pPr algn="ctr"/>
                      <a:r>
                        <a:rPr lang="en-US" sz="1800" dirty="0">
                          <a:solidFill>
                            <a:schemeClr val="tx1"/>
                          </a:solidFill>
                        </a:rPr>
                        <a:t>Class 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24812723"/>
                  </a:ext>
                </a:extLst>
              </a:tr>
              <a:tr h="987901">
                <a:tc>
                  <a:txBody>
                    <a:bodyPr/>
                    <a:lstStyle/>
                    <a:p>
                      <a:r>
                        <a:rPr lang="en-US" sz="1400" kern="1200" dirty="0">
                          <a:solidFill>
                            <a:schemeClr val="dk1"/>
                          </a:solidFill>
                          <a:effectLst/>
                          <a:latin typeface="+mn-lt"/>
                          <a:ea typeface="+mn-ea"/>
                          <a:cs typeface="+mn-cs"/>
                        </a:rPr>
                        <a:t>Maximum Passband is 75KHz. Intended to amplify no more than one channel at one time</a:t>
                      </a:r>
                      <a:endParaRPr lang="en-US" sz="14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kern="1200" dirty="0">
                          <a:solidFill>
                            <a:schemeClr val="dk1"/>
                          </a:solidFill>
                          <a:effectLst/>
                          <a:latin typeface="+mn-lt"/>
                          <a:ea typeface="+mn-ea"/>
                          <a:cs typeface="+mn-cs"/>
                        </a:rPr>
                        <a:t>Maximum Passband is more than 75KHz. It can amplify more than one channel at the same time It can either be broadband or band-selective.</a:t>
                      </a:r>
                      <a:endParaRPr lang="en-US" sz="14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4907724"/>
                  </a:ext>
                </a:extLst>
              </a:tr>
              <a:tr h="987901">
                <a:tc>
                  <a:txBody>
                    <a:bodyPr/>
                    <a:lstStyle/>
                    <a:p>
                      <a:r>
                        <a:rPr lang="en-US" sz="1400" kern="1200" dirty="0">
                          <a:solidFill>
                            <a:schemeClr val="dk1"/>
                          </a:solidFill>
                          <a:effectLst/>
                          <a:latin typeface="+mn-lt"/>
                          <a:ea typeface="+mn-ea"/>
                          <a:cs typeface="+mn-cs"/>
                        </a:rPr>
                        <a:t>Introduces signal delay (aka “group delay”) of over 50 microseconds resulting in signal distortion and interference in signal overlap areas</a:t>
                      </a:r>
                      <a:endParaRPr lang="en-US" sz="14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kern="1200" dirty="0">
                          <a:solidFill>
                            <a:schemeClr val="dk1"/>
                          </a:solidFill>
                          <a:effectLst/>
                          <a:latin typeface="+mn-lt"/>
                          <a:ea typeface="+mn-ea"/>
                          <a:cs typeface="+mn-cs"/>
                        </a:rPr>
                        <a:t>Very low to negligible signal delay (usually less than 2 us). Does not introduce signal distortion and interference in signal overlap areas. </a:t>
                      </a:r>
                      <a:endParaRPr lang="en-US" sz="14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0008304"/>
                  </a:ext>
                </a:extLst>
              </a:tr>
              <a:tr h="671000">
                <a:tc>
                  <a:txBody>
                    <a:bodyPr/>
                    <a:lstStyle/>
                    <a:p>
                      <a:r>
                        <a:rPr lang="en-US" sz="1400" kern="1200" dirty="0">
                          <a:solidFill>
                            <a:schemeClr val="dk1"/>
                          </a:solidFill>
                          <a:effectLst/>
                          <a:latin typeface="+mn-lt"/>
                          <a:ea typeface="+mn-ea"/>
                          <a:cs typeface="+mn-cs"/>
                        </a:rPr>
                        <a:t>Higher power consumption, higher heat dissipation = lower efficiency</a:t>
                      </a:r>
                      <a:endParaRPr lang="en-US" sz="14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kern="1200" dirty="0">
                          <a:solidFill>
                            <a:schemeClr val="dk1"/>
                          </a:solidFill>
                          <a:effectLst/>
                          <a:latin typeface="+mn-lt"/>
                          <a:ea typeface="+mn-ea"/>
                          <a:cs typeface="+mn-cs"/>
                        </a:rPr>
                        <a:t>Lower power consumption, less heat dissipation = higher efficiency</a:t>
                      </a:r>
                      <a:endParaRPr lang="en-US" sz="14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1655655"/>
                  </a:ext>
                </a:extLst>
              </a:tr>
              <a:tr h="944633">
                <a:tc>
                  <a:txBody>
                    <a:bodyPr/>
                    <a:lstStyle/>
                    <a:p>
                      <a:r>
                        <a:rPr lang="en-US" sz="1400" b="1" dirty="0">
                          <a:latin typeface="+mn-lt"/>
                        </a:rPr>
                        <a:t>Class A BDAs support Advanced Features like Noise</a:t>
                      </a:r>
                      <a:r>
                        <a:rPr lang="en-US" sz="1400" b="1" baseline="0" dirty="0">
                          <a:latin typeface="+mn-lt"/>
                        </a:rPr>
                        <a:t> Suppression and Automatic Uplink Squelch.</a:t>
                      </a:r>
                      <a:endParaRPr lang="en-US" sz="14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rgbClr val="FF0000"/>
                          </a:solidFill>
                          <a:latin typeface="+mn-lt"/>
                        </a:rPr>
                        <a:t>NOTIFIER Class B BDAs </a:t>
                      </a:r>
                      <a:r>
                        <a:rPr lang="en-US" sz="1400" i="1" u="sng" dirty="0">
                          <a:solidFill>
                            <a:srgbClr val="FF0000"/>
                          </a:solidFill>
                          <a:latin typeface="+mn-lt"/>
                        </a:rPr>
                        <a:t>also offer these advanced features</a:t>
                      </a:r>
                      <a:r>
                        <a:rPr lang="en-US" sz="1400" dirty="0">
                          <a:solidFill>
                            <a:srgbClr val="FF0000"/>
                          </a:solidFill>
                          <a:latin typeface="+mn-lt"/>
                        </a:rPr>
                        <a:t>—with</a:t>
                      </a:r>
                      <a:r>
                        <a:rPr lang="en-US" sz="1400" baseline="0" dirty="0">
                          <a:solidFill>
                            <a:srgbClr val="FF0000"/>
                          </a:solidFill>
                          <a:latin typeface="+mn-lt"/>
                        </a:rPr>
                        <a:t>out the added cost &amp; complexity of Class A.  </a:t>
                      </a:r>
                      <a:endParaRPr lang="en-US" sz="1400" dirty="0">
                        <a:solidFill>
                          <a:srgbClr val="FF0000"/>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902427"/>
                  </a:ext>
                </a:extLst>
              </a:tr>
            </a:tbl>
          </a:graphicData>
        </a:graphic>
      </p:graphicFrame>
      <p:sp>
        <p:nvSpPr>
          <p:cNvPr id="7" name="Title 1">
            <a:extLst>
              <a:ext uri="{FF2B5EF4-FFF2-40B4-BE49-F238E27FC236}">
                <a16:creationId xmlns:a16="http://schemas.microsoft.com/office/drawing/2014/main" id="{F250FCCD-8BB8-474D-AEB2-F3F097EBC386}"/>
              </a:ext>
            </a:extLst>
          </p:cNvPr>
          <p:cNvSpPr txBox="1">
            <a:spLocks/>
          </p:cNvSpPr>
          <p:nvPr/>
        </p:nvSpPr>
        <p:spPr>
          <a:xfrm>
            <a:off x="1716402" y="484436"/>
            <a:ext cx="7971608"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Signal Boosters – Class A vs Class B</a:t>
            </a:r>
          </a:p>
        </p:txBody>
      </p:sp>
    </p:spTree>
    <p:extLst>
      <p:ext uri="{BB962C8B-B14F-4D97-AF65-F5344CB8AC3E}">
        <p14:creationId xmlns:p14="http://schemas.microsoft.com/office/powerpoint/2010/main" val="40850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36416"/>
            <a:ext cx="9144000" cy="2852737"/>
          </a:xfrm>
        </p:spPr>
        <p:txBody>
          <a:bodyPr>
            <a:normAutofit/>
          </a:bodyPr>
          <a:lstStyle/>
          <a:p>
            <a:pPr algn="ctr"/>
            <a:r>
              <a:rPr lang="en-US" sz="8800" dirty="0"/>
              <a:t>QUESTIONS?</a:t>
            </a:r>
          </a:p>
        </p:txBody>
      </p:sp>
    </p:spTree>
    <p:extLst>
      <p:ext uri="{BB962C8B-B14F-4D97-AF65-F5344CB8AC3E}">
        <p14:creationId xmlns:p14="http://schemas.microsoft.com/office/powerpoint/2010/main" val="145561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1069" name="think-cell Slide" r:id="rId6" imgW="216" imgH="216" progId="TCLayout.ActiveDocument.1">
                  <p:embed/>
                </p:oleObj>
              </mc:Choice>
              <mc:Fallback>
                <p:oleObj name="think-cell Slide" r:id="rId6" imgW="216" imgH="216" progId="TCLayout.ActiveDocument.1">
                  <p:embed/>
                  <p:pic>
                    <p:nvPicPr>
                      <p:cNvPr id="4" name="Object 3"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3" name="Rectangle 2"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6914B3D5-B6CB-4DA5-B160-DCF7CDB26128}"/>
              </a:ext>
            </a:extLst>
          </p:cNvPr>
          <p:cNvSpPr>
            <a:spLocks noGrp="1"/>
          </p:cNvSpPr>
          <p:nvPr>
            <p:ph type="ctrTitle" idx="4294967295"/>
          </p:nvPr>
        </p:nvSpPr>
        <p:spPr>
          <a:xfrm>
            <a:off x="0" y="1586717"/>
            <a:ext cx="9144000" cy="3149600"/>
          </a:xfrm>
        </p:spPr>
        <p:txBody>
          <a:bodyPr>
            <a:normAutofit fontScale="90000"/>
          </a:bodyPr>
          <a:lstStyle/>
          <a:p>
            <a:pPr algn="ctr"/>
            <a:br>
              <a:rPr lang="en-US" sz="2700" dirty="0"/>
            </a:br>
            <a:br>
              <a:rPr lang="en-US" sz="2700" dirty="0"/>
            </a:br>
            <a:r>
              <a:rPr lang="en-US" sz="3600" dirty="0">
                <a:solidFill>
                  <a:schemeClr val="tx1"/>
                </a:solidFill>
              </a:rPr>
              <a:t>Emergency Responder Communications </a:t>
            </a:r>
            <a:br>
              <a:rPr lang="en-US" sz="3600" dirty="0">
                <a:solidFill>
                  <a:schemeClr val="tx1"/>
                </a:solidFill>
              </a:rPr>
            </a:br>
            <a:r>
              <a:rPr lang="en-US" sz="3600" dirty="0">
                <a:solidFill>
                  <a:schemeClr val="tx1"/>
                </a:solidFill>
              </a:rPr>
              <a:t>Enhancement System (ERCES)</a:t>
            </a:r>
            <a:br>
              <a:rPr lang="en-US" sz="3600" dirty="0">
                <a:solidFill>
                  <a:schemeClr val="tx1"/>
                </a:solidFill>
              </a:rPr>
            </a:br>
            <a:br>
              <a:rPr lang="en-US" sz="3600" dirty="0">
                <a:solidFill>
                  <a:schemeClr val="tx1"/>
                </a:solidFill>
              </a:rPr>
            </a:br>
            <a:br>
              <a:rPr lang="en-US" sz="3600" dirty="0">
                <a:solidFill>
                  <a:schemeClr val="tx1"/>
                </a:solidFill>
              </a:rPr>
            </a:br>
            <a:r>
              <a:rPr lang="en-US" sz="3600" dirty="0">
                <a:solidFill>
                  <a:schemeClr val="tx1"/>
                </a:solidFill>
              </a:rPr>
              <a:t>In-Building Emergency Responder Radio </a:t>
            </a:r>
            <a:br>
              <a:rPr lang="en-US" sz="3600" dirty="0">
                <a:solidFill>
                  <a:schemeClr val="tx1"/>
                </a:solidFill>
              </a:rPr>
            </a:br>
            <a:r>
              <a:rPr lang="en-US" sz="3600" dirty="0">
                <a:solidFill>
                  <a:schemeClr val="tx1"/>
                </a:solidFill>
              </a:rPr>
              <a:t>Coverage Enhancement Systems (IBERRCES)</a:t>
            </a:r>
            <a:br>
              <a:rPr lang="en-US" sz="2700" dirty="0"/>
            </a:br>
            <a:br>
              <a:rPr lang="en-US" sz="2700" dirty="0"/>
            </a:br>
            <a:br>
              <a:rPr lang="en-US" sz="2700" dirty="0"/>
            </a:br>
            <a:r>
              <a:rPr lang="en-US" sz="4000" dirty="0">
                <a:solidFill>
                  <a:srgbClr val="FF0000"/>
                </a:solidFill>
              </a:rPr>
              <a:t>Bi-Directional Amplifier (BDA) SYSTEMS </a:t>
            </a:r>
          </a:p>
        </p:txBody>
      </p:sp>
    </p:spTree>
    <p:extLst>
      <p:ext uri="{BB962C8B-B14F-4D97-AF65-F5344CB8AC3E}">
        <p14:creationId xmlns:p14="http://schemas.microsoft.com/office/powerpoint/2010/main" val="3655159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305907"/>
            <a:ext cx="9144000" cy="830997"/>
          </a:xfrm>
          <a:prstGeom prst="rect">
            <a:avLst/>
          </a:prstGeom>
          <a:noFill/>
        </p:spPr>
        <p:txBody>
          <a:bodyPr wrap="square" rtlCol="0">
            <a:spAutoFit/>
          </a:bodyPr>
          <a:lstStyle/>
          <a:p>
            <a:pPr algn="ctr"/>
            <a:r>
              <a:rPr lang="en-US" sz="2400" dirty="0"/>
              <a:t>A short intro to </a:t>
            </a:r>
            <a:r>
              <a:rPr lang="en-US" sz="2400" b="1" dirty="0"/>
              <a:t>E</a:t>
            </a:r>
            <a:r>
              <a:rPr lang="en-US" sz="2400" dirty="0"/>
              <a:t>mergency </a:t>
            </a:r>
            <a:r>
              <a:rPr lang="en-US" sz="2400" b="1" dirty="0"/>
              <a:t>R</a:t>
            </a:r>
            <a:r>
              <a:rPr lang="en-US" sz="2400" dirty="0"/>
              <a:t>esponder </a:t>
            </a:r>
            <a:r>
              <a:rPr lang="en-US" sz="2400" b="1" dirty="0"/>
              <a:t>R</a:t>
            </a:r>
            <a:r>
              <a:rPr lang="en-US" sz="2400" dirty="0"/>
              <a:t>adio </a:t>
            </a:r>
            <a:r>
              <a:rPr lang="en-US" sz="2400" b="1" dirty="0"/>
              <a:t>C</a:t>
            </a:r>
            <a:r>
              <a:rPr lang="en-US" sz="2400" dirty="0"/>
              <a:t>overage </a:t>
            </a:r>
          </a:p>
          <a:p>
            <a:pPr algn="ctr"/>
            <a:r>
              <a:rPr lang="en-US" sz="2400" b="1" dirty="0"/>
              <a:t>E</a:t>
            </a:r>
            <a:r>
              <a:rPr lang="en-US" sz="2400" dirty="0"/>
              <a:t>nhancement / </a:t>
            </a:r>
            <a:r>
              <a:rPr lang="en-US" sz="2400" b="1" dirty="0"/>
              <a:t>BDA</a:t>
            </a:r>
            <a:r>
              <a:rPr lang="en-US" sz="2400" dirty="0"/>
              <a:t> </a:t>
            </a:r>
            <a:r>
              <a:rPr lang="en-US" sz="2400" b="1" dirty="0"/>
              <a:t>S</a:t>
            </a:r>
            <a:r>
              <a:rPr lang="en-US" sz="2400" dirty="0"/>
              <a:t>ystems</a:t>
            </a:r>
          </a:p>
        </p:txBody>
      </p:sp>
      <p:pic>
        <p:nvPicPr>
          <p:cNvPr id="131074" name="Picture 1" descr="image00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938" y="1263492"/>
            <a:ext cx="6792123" cy="383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388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2077" name="think-cell Slide" r:id="rId6" imgW="216" imgH="216" progId="TCLayout.ActiveDocument.1">
                  <p:embed/>
                </p:oleObj>
              </mc:Choice>
              <mc:Fallback>
                <p:oleObj name="think-cell Slide" r:id="rId6" imgW="216" imgH="216" progId="TCLayout.ActiveDocument.1">
                  <p:embed/>
                  <p:pic>
                    <p:nvPicPr>
                      <p:cNvPr id="8" name="Object 7"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7" name="Rectangle 6"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a:extLst>
              <a:ext uri="{FF2B5EF4-FFF2-40B4-BE49-F238E27FC236}">
                <a16:creationId xmlns:a16="http://schemas.microsoft.com/office/drawing/2014/main" id="{2B0BEEB5-D8E3-4E43-BF7A-5160A51FC502}"/>
              </a:ext>
            </a:extLst>
          </p:cNvPr>
          <p:cNvSpPr>
            <a:spLocks noGrp="1"/>
          </p:cNvSpPr>
          <p:nvPr>
            <p:ph sz="quarter" idx="4294967295"/>
          </p:nvPr>
        </p:nvSpPr>
        <p:spPr>
          <a:xfrm>
            <a:off x="1143000" y="4967060"/>
            <a:ext cx="6858000" cy="922564"/>
          </a:xfrm>
          <a:prstGeom prst="rect">
            <a:avLst/>
          </a:prstGeom>
        </p:spPr>
        <p:txBody>
          <a:bodyPr>
            <a:normAutofit fontScale="92500"/>
          </a:bodyPr>
          <a:lstStyle/>
          <a:p>
            <a:pPr marL="257162" lvl="1" indent="0" algn="ctr">
              <a:buNone/>
            </a:pPr>
            <a:r>
              <a:rPr lang="en-US" b="1" dirty="0">
                <a:solidFill>
                  <a:srgbClr val="FF0000"/>
                </a:solidFill>
                <a:latin typeface="+mn-lt"/>
              </a:rPr>
              <a:t>“Reliable Radio Coverage is a Necessity! </a:t>
            </a:r>
          </a:p>
          <a:p>
            <a:pPr marL="257162" lvl="1" indent="0" algn="ctr">
              <a:buNone/>
            </a:pPr>
            <a:r>
              <a:rPr lang="en-US" b="1" dirty="0">
                <a:solidFill>
                  <a:srgbClr val="FF0000"/>
                </a:solidFill>
                <a:latin typeface="+mn-lt"/>
              </a:rPr>
              <a:t>Lives Depend on It!” </a:t>
            </a:r>
            <a:endParaRPr lang="en-US" dirty="0">
              <a:latin typeface="+mn-lt"/>
            </a:endParaRP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p:txBody>
      </p:sp>
      <p:pic>
        <p:nvPicPr>
          <p:cNvPr id="5" name="Picture 4" descr="Screen Clipping">
            <a:extLst>
              <a:ext uri="{FF2B5EF4-FFF2-40B4-BE49-F238E27FC236}">
                <a16:creationId xmlns:a16="http://schemas.microsoft.com/office/drawing/2014/main" id="{72B6B209-85F5-4389-9AD9-B1FDF9A266B0}"/>
              </a:ext>
            </a:extLst>
          </p:cNvPr>
          <p:cNvPicPr>
            <a:picLocks noChangeAspect="1"/>
          </p:cNvPicPr>
          <p:nvPr/>
        </p:nvPicPr>
        <p:blipFill>
          <a:blip r:embed="rId8"/>
          <a:stretch>
            <a:fillRect/>
          </a:stretch>
        </p:blipFill>
        <p:spPr>
          <a:xfrm>
            <a:off x="2259228" y="1562582"/>
            <a:ext cx="4625543" cy="3246346"/>
          </a:xfrm>
          <a:prstGeom prst="rect">
            <a:avLst/>
          </a:prstGeom>
        </p:spPr>
      </p:pic>
      <p:sp>
        <p:nvSpPr>
          <p:cNvPr id="6" name="Title 1">
            <a:extLst/>
          </p:cNvPr>
          <p:cNvSpPr>
            <a:spLocks noGrp="1"/>
          </p:cNvSpPr>
          <p:nvPr>
            <p:ph type="title"/>
          </p:nvPr>
        </p:nvSpPr>
        <p:spPr>
          <a:xfrm>
            <a:off x="1702899" y="497711"/>
            <a:ext cx="6128126" cy="628813"/>
          </a:xfrm>
        </p:spPr>
        <p:txBody>
          <a:bodyPr>
            <a:noAutofit/>
          </a:bodyPr>
          <a:lstStyle/>
          <a:p>
            <a:r>
              <a:rPr lang="en-US" sz="4000" dirty="0"/>
              <a:t>Public Safety Radio</a:t>
            </a:r>
          </a:p>
        </p:txBody>
      </p:sp>
    </p:spTree>
    <p:extLst>
      <p:ext uri="{BB962C8B-B14F-4D97-AF65-F5344CB8AC3E}">
        <p14:creationId xmlns:p14="http://schemas.microsoft.com/office/powerpoint/2010/main" val="1529097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3117" name="think-cell Slide" r:id="rId6" imgW="216" imgH="216" progId="TCLayout.ActiveDocument.1">
                  <p:embed/>
                </p:oleObj>
              </mc:Choice>
              <mc:Fallback>
                <p:oleObj name="think-cell Slide" r:id="rId6" imgW="216" imgH="216" progId="TCLayout.ActiveDocument.1">
                  <p:embed/>
                  <p:pic>
                    <p:nvPicPr>
                      <p:cNvPr id="5" name="Object 4"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4" name="Rectangle 3"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a:extLst>
              <a:ext uri="{FF2B5EF4-FFF2-40B4-BE49-F238E27FC236}">
                <a16:creationId xmlns:a16="http://schemas.microsoft.com/office/drawing/2014/main" id="{2B0BEEB5-D8E3-4E43-BF7A-5160A51FC502}"/>
              </a:ext>
            </a:extLst>
          </p:cNvPr>
          <p:cNvSpPr>
            <a:spLocks noGrp="1"/>
          </p:cNvSpPr>
          <p:nvPr>
            <p:ph sz="quarter" idx="12"/>
          </p:nvPr>
        </p:nvSpPr>
        <p:spPr/>
        <p:txBody>
          <a:bodyPr/>
          <a:lstStyle/>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pPr marL="257162" lvl="1" indent="0">
              <a:buNone/>
            </a:pPr>
            <a:r>
              <a:rPr lang="en-US" sz="1575" dirty="0"/>
              <a:t>  </a:t>
            </a:r>
          </a:p>
        </p:txBody>
      </p:sp>
      <p:pic>
        <p:nvPicPr>
          <p:cNvPr id="6" name="Content Placeholder 4">
            <a:extLst>
              <a:ext uri="{FF2B5EF4-FFF2-40B4-BE49-F238E27FC236}">
                <a16:creationId xmlns:a16="http://schemas.microsoft.com/office/drawing/2014/main" id="{20500D23-F6A8-4552-AB4B-3344CA4CFC9B}"/>
              </a:ext>
            </a:extLst>
          </p:cNvPr>
          <p:cNvPicPr>
            <a:picLocks noChangeAspect="1"/>
          </p:cNvPicPr>
          <p:nvPr/>
        </p:nvPicPr>
        <p:blipFill>
          <a:blip r:embed="rId8"/>
          <a:stretch>
            <a:fillRect/>
          </a:stretch>
        </p:blipFill>
        <p:spPr>
          <a:xfrm>
            <a:off x="5304948" y="1811520"/>
            <a:ext cx="3269754" cy="3935397"/>
          </a:xfrm>
          <a:prstGeom prst="rect">
            <a:avLst/>
          </a:prstGeom>
        </p:spPr>
      </p:pic>
      <p:sp>
        <p:nvSpPr>
          <p:cNvPr id="7" name="TextBox 6">
            <a:extLst>
              <a:ext uri="{FF2B5EF4-FFF2-40B4-BE49-F238E27FC236}">
                <a16:creationId xmlns:a16="http://schemas.microsoft.com/office/drawing/2014/main" id="{D3AFB7DF-5651-4200-90B1-E4F92E24521C}"/>
              </a:ext>
            </a:extLst>
          </p:cNvPr>
          <p:cNvSpPr txBox="1"/>
          <p:nvPr/>
        </p:nvSpPr>
        <p:spPr>
          <a:xfrm>
            <a:off x="378112" y="1886392"/>
            <a:ext cx="4844807" cy="3785652"/>
          </a:xfrm>
          <a:prstGeom prst="rect">
            <a:avLst/>
          </a:prstGeom>
          <a:noFill/>
        </p:spPr>
        <p:txBody>
          <a:bodyPr wrap="square" rtlCol="0">
            <a:spAutoFit/>
          </a:bodyPr>
          <a:lstStyle/>
          <a:p>
            <a:r>
              <a:rPr lang="en-US" sz="2000" b="1" dirty="0"/>
              <a:t>Radio signals are attenuated by: </a:t>
            </a:r>
          </a:p>
          <a:p>
            <a:pPr marL="214308" indent="-214308">
              <a:buFont typeface="Arial" panose="020B0604020202020204" pitchFamily="34" charset="0"/>
              <a:buChar char="•"/>
            </a:pPr>
            <a:endParaRPr lang="en-US" sz="1000" dirty="0"/>
          </a:p>
          <a:p>
            <a:pPr marL="214308" indent="-214308">
              <a:buFont typeface="Arial" panose="020B0604020202020204" pitchFamily="34" charset="0"/>
              <a:buChar char="•"/>
            </a:pPr>
            <a:r>
              <a:rPr lang="en-US" dirty="0"/>
              <a:t>Concrete, Metal &amp; Other Materials</a:t>
            </a:r>
          </a:p>
          <a:p>
            <a:pPr marL="214308" indent="-214308">
              <a:buFont typeface="Arial" panose="020B0604020202020204" pitchFamily="34" charset="0"/>
              <a:buChar char="•"/>
            </a:pPr>
            <a:r>
              <a:rPr lang="en-US" dirty="0"/>
              <a:t>Low-E Glass </a:t>
            </a:r>
          </a:p>
          <a:p>
            <a:pPr marL="214308" indent="-214308">
              <a:buFont typeface="Arial" panose="020B0604020202020204" pitchFamily="34" charset="0"/>
              <a:buChar char="•"/>
            </a:pPr>
            <a:r>
              <a:rPr lang="en-US" dirty="0"/>
              <a:t>Below-Ground Structures</a:t>
            </a:r>
          </a:p>
          <a:p>
            <a:pPr marL="214308" indent="-214308">
              <a:buFont typeface="Arial" panose="020B0604020202020204" pitchFamily="34" charset="0"/>
              <a:buChar char="•"/>
            </a:pPr>
            <a:r>
              <a:rPr lang="en-US" dirty="0"/>
              <a:t>Other Obstructions</a:t>
            </a:r>
          </a:p>
          <a:p>
            <a:pPr marL="214308" indent="-214308">
              <a:buFont typeface="Arial" panose="020B0604020202020204" pitchFamily="34" charset="0"/>
              <a:buChar char="•"/>
            </a:pPr>
            <a:r>
              <a:rPr lang="en-US" dirty="0"/>
              <a:t>Radio Frequency Interference</a:t>
            </a:r>
          </a:p>
          <a:p>
            <a:endParaRPr lang="en-US" dirty="0"/>
          </a:p>
          <a:p>
            <a:endParaRPr lang="en-US" dirty="0"/>
          </a:p>
          <a:p>
            <a:r>
              <a:rPr lang="en-US" sz="2000" b="1" dirty="0"/>
              <a:t>The consequence: </a:t>
            </a:r>
          </a:p>
          <a:p>
            <a:endParaRPr lang="en-US" sz="1000" b="1" dirty="0"/>
          </a:p>
          <a:p>
            <a:pPr marL="214308" indent="-214308">
              <a:buFont typeface="Arial" panose="020B0604020202020204" pitchFamily="34" charset="0"/>
              <a:buChar char="•"/>
            </a:pPr>
            <a:r>
              <a:rPr lang="en-US" dirty="0"/>
              <a:t>Poor in-building Fire Fighter radio signal coverage and “dead spots”</a:t>
            </a:r>
          </a:p>
          <a:p>
            <a:pPr marL="214308" indent="-214308">
              <a:buFont typeface="Arial" panose="020B0604020202020204" pitchFamily="34" charset="0"/>
              <a:buChar char="•"/>
            </a:pPr>
            <a:r>
              <a:rPr lang="en-US" dirty="0"/>
              <a:t>Emergency responders lose communications</a:t>
            </a:r>
          </a:p>
        </p:txBody>
      </p:sp>
      <p:sp>
        <p:nvSpPr>
          <p:cNvPr id="8" name="Title 1">
            <a:extLst>
              <a:ext uri="{FF2B5EF4-FFF2-40B4-BE49-F238E27FC236}">
                <a16:creationId xmlns:a16="http://schemas.microsoft.com/office/drawing/2014/main" id="{C4321575-1147-4642-8D45-BE2DD43FD85A}"/>
              </a:ext>
            </a:extLst>
          </p:cNvPr>
          <p:cNvSpPr txBox="1">
            <a:spLocks/>
          </p:cNvSpPr>
          <p:nvPr/>
        </p:nvSpPr>
        <p:spPr>
          <a:xfrm>
            <a:off x="1702899" y="497711"/>
            <a:ext cx="6128126"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solidFill>
                  <a:srgbClr val="4DBEA0"/>
                </a:solidFill>
              </a:rPr>
              <a:t>The Problem: In-Building Radio Signal Degradation</a:t>
            </a:r>
          </a:p>
        </p:txBody>
      </p:sp>
    </p:spTree>
    <p:extLst>
      <p:ext uri="{BB962C8B-B14F-4D97-AF65-F5344CB8AC3E}">
        <p14:creationId xmlns:p14="http://schemas.microsoft.com/office/powerpoint/2010/main" val="1411115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4141" name="think-cell Slide" r:id="rId6" imgW="216" imgH="216" progId="TCLayout.ActiveDocument.1">
                  <p:embed/>
                </p:oleObj>
              </mc:Choice>
              <mc:Fallback>
                <p:oleObj name="think-cell Slide" r:id="rId6" imgW="216" imgH="216" progId="TCLayout.ActiveDocument.1">
                  <p:embed/>
                  <p:pic>
                    <p:nvPicPr>
                      <p:cNvPr id="5" name="Object 4"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4" name="Rectangle 3"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a:extLst>
              <a:ext uri="{FF2B5EF4-FFF2-40B4-BE49-F238E27FC236}">
                <a16:creationId xmlns:a16="http://schemas.microsoft.com/office/drawing/2014/main" id="{2B0BEEB5-D8E3-4E43-BF7A-5160A51FC502}"/>
              </a:ext>
            </a:extLst>
          </p:cNvPr>
          <p:cNvSpPr>
            <a:spLocks noGrp="1"/>
          </p:cNvSpPr>
          <p:nvPr>
            <p:ph sz="quarter" idx="4294967295"/>
          </p:nvPr>
        </p:nvSpPr>
        <p:spPr>
          <a:xfrm>
            <a:off x="1143001" y="1612108"/>
            <a:ext cx="5910263" cy="3998119"/>
          </a:xfrm>
          <a:prstGeom prst="rect">
            <a:avLst/>
          </a:prstGeom>
        </p:spPr>
        <p:txBody>
          <a:bodyPr/>
          <a:lstStyle/>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pPr marL="257162" lvl="1" indent="0">
              <a:buNone/>
            </a:pPr>
            <a:r>
              <a:rPr lang="en-US" sz="1575" dirty="0"/>
              <a:t>  </a:t>
            </a:r>
          </a:p>
        </p:txBody>
      </p:sp>
      <p:pic>
        <p:nvPicPr>
          <p:cNvPr id="9" name="Picture 8">
            <a:extLst>
              <a:ext uri="{FF2B5EF4-FFF2-40B4-BE49-F238E27FC236}">
                <a16:creationId xmlns:a16="http://schemas.microsoft.com/office/drawing/2014/main" id="{EFB13B3B-B692-4434-A540-6AACC53D0A7B}"/>
              </a:ext>
            </a:extLst>
          </p:cNvPr>
          <p:cNvPicPr>
            <a:picLocks noChangeAspect="1"/>
          </p:cNvPicPr>
          <p:nvPr/>
        </p:nvPicPr>
        <p:blipFill>
          <a:blip r:embed="rId8"/>
          <a:stretch>
            <a:fillRect/>
          </a:stretch>
        </p:blipFill>
        <p:spPr>
          <a:xfrm>
            <a:off x="4262816" y="2094787"/>
            <a:ext cx="4676063" cy="3117375"/>
          </a:xfrm>
          <a:prstGeom prst="rect">
            <a:avLst/>
          </a:prstGeom>
        </p:spPr>
      </p:pic>
      <p:pic>
        <p:nvPicPr>
          <p:cNvPr id="11" name="Picture 10">
            <a:extLst>
              <a:ext uri="{FF2B5EF4-FFF2-40B4-BE49-F238E27FC236}">
                <a16:creationId xmlns:a16="http://schemas.microsoft.com/office/drawing/2014/main" id="{D8E123A1-29E2-408F-8152-B306E32421F5}"/>
              </a:ext>
            </a:extLst>
          </p:cNvPr>
          <p:cNvPicPr>
            <a:picLocks noChangeAspect="1"/>
          </p:cNvPicPr>
          <p:nvPr/>
        </p:nvPicPr>
        <p:blipFill>
          <a:blip r:embed="rId9"/>
          <a:stretch>
            <a:fillRect/>
          </a:stretch>
        </p:blipFill>
        <p:spPr>
          <a:xfrm>
            <a:off x="153665" y="2094786"/>
            <a:ext cx="3896720" cy="3117376"/>
          </a:xfrm>
          <a:prstGeom prst="rect">
            <a:avLst/>
          </a:prstGeom>
        </p:spPr>
      </p:pic>
      <p:sp>
        <p:nvSpPr>
          <p:cNvPr id="8" name="Title 1">
            <a:extLst>
              <a:ext uri="{FF2B5EF4-FFF2-40B4-BE49-F238E27FC236}">
                <a16:creationId xmlns:a16="http://schemas.microsoft.com/office/drawing/2014/main" id="{90C5052C-CD06-4E73-8502-58C67528C1EB}"/>
              </a:ext>
            </a:extLst>
          </p:cNvPr>
          <p:cNvSpPr txBox="1">
            <a:spLocks/>
          </p:cNvSpPr>
          <p:nvPr/>
        </p:nvSpPr>
        <p:spPr>
          <a:xfrm>
            <a:off x="1702899" y="497711"/>
            <a:ext cx="6128126"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The Coverage Problem</a:t>
            </a:r>
          </a:p>
        </p:txBody>
      </p:sp>
    </p:spTree>
    <p:extLst>
      <p:ext uri="{BB962C8B-B14F-4D97-AF65-F5344CB8AC3E}">
        <p14:creationId xmlns:p14="http://schemas.microsoft.com/office/powerpoint/2010/main" val="194543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5165" name="think-cell Slide" r:id="rId6" imgW="216" imgH="216" progId="TCLayout.ActiveDocument.1">
                  <p:embed/>
                </p:oleObj>
              </mc:Choice>
              <mc:Fallback>
                <p:oleObj name="think-cell Slide" r:id="rId6" imgW="216" imgH="216" progId="TCLayout.ActiveDocument.1">
                  <p:embed/>
                  <p:pic>
                    <p:nvPicPr>
                      <p:cNvPr id="5" name="Object 4"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4" name="Rectangle 3"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a:extLst>
              <a:ext uri="{FF2B5EF4-FFF2-40B4-BE49-F238E27FC236}">
                <a16:creationId xmlns:a16="http://schemas.microsoft.com/office/drawing/2014/main" id="{2B0BEEB5-D8E3-4E43-BF7A-5160A51FC502}"/>
              </a:ext>
            </a:extLst>
          </p:cNvPr>
          <p:cNvSpPr>
            <a:spLocks noGrp="1"/>
          </p:cNvSpPr>
          <p:nvPr>
            <p:ph sz="quarter" idx="4294967295"/>
          </p:nvPr>
        </p:nvSpPr>
        <p:spPr>
          <a:xfrm>
            <a:off x="1143001" y="1612108"/>
            <a:ext cx="5910263" cy="3998119"/>
          </a:xfrm>
          <a:prstGeom prst="rect">
            <a:avLst/>
          </a:prstGeom>
        </p:spPr>
        <p:txBody>
          <a:bodyPr/>
          <a:lstStyle/>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pPr marL="257162" lvl="1" indent="0">
              <a:buNone/>
            </a:pPr>
            <a:r>
              <a:rPr lang="en-US" sz="1575" dirty="0"/>
              <a:t>  </a:t>
            </a:r>
          </a:p>
        </p:txBody>
      </p:sp>
      <p:pic>
        <p:nvPicPr>
          <p:cNvPr id="9" name="Picture 8">
            <a:extLst>
              <a:ext uri="{FF2B5EF4-FFF2-40B4-BE49-F238E27FC236}">
                <a16:creationId xmlns:a16="http://schemas.microsoft.com/office/drawing/2014/main" id="{1CC70D34-43EA-4DBB-BB3F-AB2B9CB1D247}"/>
              </a:ext>
            </a:extLst>
          </p:cNvPr>
          <p:cNvPicPr>
            <a:picLocks noChangeAspect="1"/>
          </p:cNvPicPr>
          <p:nvPr/>
        </p:nvPicPr>
        <p:blipFill>
          <a:blip r:embed="rId8"/>
          <a:stretch>
            <a:fillRect/>
          </a:stretch>
        </p:blipFill>
        <p:spPr>
          <a:xfrm>
            <a:off x="4410753" y="1899991"/>
            <a:ext cx="4497040" cy="2998026"/>
          </a:xfrm>
          <a:prstGeom prst="rect">
            <a:avLst/>
          </a:prstGeom>
        </p:spPr>
      </p:pic>
      <p:pic>
        <p:nvPicPr>
          <p:cNvPr id="11" name="Picture 10">
            <a:extLst>
              <a:ext uri="{FF2B5EF4-FFF2-40B4-BE49-F238E27FC236}">
                <a16:creationId xmlns:a16="http://schemas.microsoft.com/office/drawing/2014/main" id="{D2DFCA6B-9A21-4A58-8208-1E083EABF27A}"/>
              </a:ext>
            </a:extLst>
          </p:cNvPr>
          <p:cNvPicPr>
            <a:picLocks noChangeAspect="1"/>
          </p:cNvPicPr>
          <p:nvPr/>
        </p:nvPicPr>
        <p:blipFill>
          <a:blip r:embed="rId9"/>
          <a:stretch>
            <a:fillRect/>
          </a:stretch>
        </p:blipFill>
        <p:spPr>
          <a:xfrm>
            <a:off x="350599" y="1899991"/>
            <a:ext cx="3747532" cy="2998026"/>
          </a:xfrm>
          <a:prstGeom prst="rect">
            <a:avLst/>
          </a:prstGeom>
        </p:spPr>
      </p:pic>
      <p:sp>
        <p:nvSpPr>
          <p:cNvPr id="8" name="Title 1">
            <a:extLst>
              <a:ext uri="{FF2B5EF4-FFF2-40B4-BE49-F238E27FC236}">
                <a16:creationId xmlns:a16="http://schemas.microsoft.com/office/drawing/2014/main" id="{2DB4AC4A-3672-4645-BDCF-0B5C2342FCC0}"/>
              </a:ext>
            </a:extLst>
          </p:cNvPr>
          <p:cNvSpPr txBox="1">
            <a:spLocks/>
          </p:cNvSpPr>
          <p:nvPr/>
        </p:nvSpPr>
        <p:spPr>
          <a:xfrm>
            <a:off x="1702899" y="497711"/>
            <a:ext cx="6128126"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ERCES/BDA</a:t>
            </a:r>
          </a:p>
          <a:p>
            <a:r>
              <a:rPr lang="en-US" sz="4000" dirty="0"/>
              <a:t>The Coverage SOLUTION</a:t>
            </a:r>
          </a:p>
        </p:txBody>
      </p:sp>
    </p:spTree>
    <p:extLst>
      <p:ext uri="{BB962C8B-B14F-4D97-AF65-F5344CB8AC3E}">
        <p14:creationId xmlns:p14="http://schemas.microsoft.com/office/powerpoint/2010/main" val="92175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2" y="858442"/>
          <a:ext cx="1191" cy="1191"/>
        </p:xfrm>
        <a:graphic>
          <a:graphicData uri="http://schemas.openxmlformats.org/presentationml/2006/ole">
            <mc:AlternateContent xmlns:mc="http://schemas.openxmlformats.org/markup-compatibility/2006">
              <mc:Choice xmlns:v="urn:schemas-microsoft-com:vml" Requires="v">
                <p:oleObj spid="_x0000_s6173" name="think-cell Slide" r:id="rId6" imgW="216" imgH="216" progId="TCLayout.ActiveDocument.1">
                  <p:embed/>
                </p:oleObj>
              </mc:Choice>
              <mc:Fallback>
                <p:oleObj name="think-cell Slide" r:id="rId6" imgW="216" imgH="216" progId="TCLayout.ActiveDocument.1">
                  <p:embed/>
                  <p:pic>
                    <p:nvPicPr>
                      <p:cNvPr id="5" name="Object 4" hidden="1"/>
                      <p:cNvPicPr/>
                      <p:nvPr/>
                    </p:nvPicPr>
                    <p:blipFill>
                      <a:blip r:embed="rId7"/>
                      <a:stretch>
                        <a:fillRect/>
                      </a:stretch>
                    </p:blipFill>
                    <p:spPr>
                      <a:xfrm>
                        <a:off x="1144192" y="858442"/>
                        <a:ext cx="1191" cy="1191"/>
                      </a:xfrm>
                      <a:prstGeom prst="rect">
                        <a:avLst/>
                      </a:prstGeom>
                    </p:spPr>
                  </p:pic>
                </p:oleObj>
              </mc:Fallback>
            </mc:AlternateContent>
          </a:graphicData>
        </a:graphic>
      </p:graphicFrame>
      <p:sp>
        <p:nvSpPr>
          <p:cNvPr id="2" name="Rectangle 1" hidden="1"/>
          <p:cNvSpPr/>
          <p:nvPr>
            <p:custDataLst>
              <p:tags r:id="rId3"/>
            </p:custDataLst>
          </p:nvPr>
        </p:nvSpPr>
        <p:spPr>
          <a:xfrm>
            <a:off x="1133258" y="778283"/>
            <a:ext cx="138548" cy="276999"/>
          </a:xfrm>
          <a:prstGeom prst="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800" b="1" dirty="0">
              <a:solidFill>
                <a:schemeClr val="accent3"/>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a:extLst>
              <a:ext uri="{FF2B5EF4-FFF2-40B4-BE49-F238E27FC236}">
                <a16:creationId xmlns:a16="http://schemas.microsoft.com/office/drawing/2014/main" id="{B9AAABCD-B5BE-4D57-8F80-C5C1FA02AE7E}"/>
              </a:ext>
            </a:extLst>
          </p:cNvPr>
          <p:cNvSpPr>
            <a:spLocks noGrp="1"/>
          </p:cNvSpPr>
          <p:nvPr>
            <p:ph sz="quarter" idx="12"/>
          </p:nvPr>
        </p:nvSpPr>
        <p:spPr>
          <a:xfrm>
            <a:off x="387044" y="1913574"/>
            <a:ext cx="7071799" cy="4155551"/>
          </a:xfrm>
        </p:spPr>
        <p:txBody>
          <a:bodyPr>
            <a:normAutofit fontScale="77500" lnSpcReduction="20000"/>
          </a:bodyPr>
          <a:lstStyle/>
          <a:p>
            <a:pPr marL="0" indent="0">
              <a:buNone/>
            </a:pPr>
            <a:r>
              <a:rPr lang="en-US" b="1" dirty="0">
                <a:ea typeface="Calibri" panose="020F0502020204030204" pitchFamily="34" charset="0"/>
              </a:rPr>
              <a:t>IBC 2015 - Section 916, NFPA 1 Section 11-10 </a:t>
            </a:r>
          </a:p>
          <a:p>
            <a:r>
              <a:rPr lang="en-US" sz="1350" dirty="0">
                <a:ea typeface="Calibri" panose="020F0502020204030204" pitchFamily="34" charset="0"/>
              </a:rPr>
              <a:t>Refers to IFC section 510 or the state recognized fire code</a:t>
            </a:r>
          </a:p>
          <a:p>
            <a:pPr marL="0" indent="0">
              <a:lnSpc>
                <a:spcPct val="107000"/>
              </a:lnSpc>
              <a:spcBef>
                <a:spcPts val="0"/>
              </a:spcBef>
              <a:spcAft>
                <a:spcPts val="600"/>
              </a:spcAft>
              <a:buNone/>
            </a:pPr>
            <a:endParaRPr lang="en-US" sz="825" b="1" dirty="0">
              <a:ea typeface="Calibri" panose="020F0502020204030204" pitchFamily="34" charset="0"/>
            </a:endParaRPr>
          </a:p>
          <a:p>
            <a:pPr marL="0" indent="0">
              <a:lnSpc>
                <a:spcPct val="107000"/>
              </a:lnSpc>
              <a:spcBef>
                <a:spcPts val="0"/>
              </a:spcBef>
              <a:spcAft>
                <a:spcPts val="600"/>
              </a:spcAft>
              <a:buNone/>
            </a:pPr>
            <a:r>
              <a:rPr lang="en-US" b="1" dirty="0">
                <a:ea typeface="Calibri" panose="020F0502020204030204" pitchFamily="34" charset="0"/>
              </a:rPr>
              <a:t>IFC Section 510 Emergency Responder Radio Coverage </a:t>
            </a:r>
          </a:p>
          <a:p>
            <a:pPr>
              <a:lnSpc>
                <a:spcPct val="107000"/>
              </a:lnSpc>
              <a:spcBef>
                <a:spcPts val="0"/>
              </a:spcBef>
              <a:spcAft>
                <a:spcPts val="600"/>
              </a:spcAft>
            </a:pPr>
            <a:r>
              <a:rPr lang="en-US" sz="1350" dirty="0">
                <a:ea typeface="Calibri" panose="020F0502020204030204" pitchFamily="34" charset="0"/>
                <a:cs typeface="Times New Roman" panose="02020603050405020304" pitchFamily="18" charset="0"/>
              </a:rPr>
              <a:t>First appeared in the appendix of the 2009 IFC; the provision was moved to the body of the code in 2012.</a:t>
            </a:r>
          </a:p>
          <a:p>
            <a:pPr>
              <a:lnSpc>
                <a:spcPct val="107000"/>
              </a:lnSpc>
              <a:spcBef>
                <a:spcPts val="0"/>
              </a:spcBef>
            </a:pPr>
            <a:r>
              <a:rPr lang="en-US" sz="1350" dirty="0">
                <a:ea typeface="Calibri" panose="020F0502020204030204" pitchFamily="34" charset="0"/>
                <a:cs typeface="Times New Roman" panose="02020603050405020304" pitchFamily="18" charset="0"/>
              </a:rPr>
              <a:t>At present 24 states have adopted the 2012 edition of the IFC and 12 states have adopted the 2015 edition of the IFC.</a:t>
            </a:r>
          </a:p>
          <a:p>
            <a:pPr lvl="0"/>
            <a:r>
              <a:rPr lang="en-US" sz="1350" dirty="0"/>
              <a:t>Section 1103.2 specifies the requirements for emergency responder radio coverage in </a:t>
            </a:r>
            <a:r>
              <a:rPr lang="en-US" sz="1350" i="1" u="sng" dirty="0"/>
              <a:t>existing</a:t>
            </a:r>
            <a:r>
              <a:rPr lang="en-US" sz="1350" dirty="0"/>
              <a:t> buildings.</a:t>
            </a:r>
          </a:p>
          <a:p>
            <a:pPr lvl="0"/>
            <a:endParaRPr lang="en-US" sz="825" dirty="0"/>
          </a:p>
          <a:p>
            <a:pPr marL="0" indent="0">
              <a:buNone/>
            </a:pPr>
            <a:r>
              <a:rPr lang="en-US" b="1" dirty="0"/>
              <a:t>NFPA 72  National Fire Alarm and Signaling Code</a:t>
            </a:r>
          </a:p>
          <a:p>
            <a:r>
              <a:rPr lang="en-US" sz="1350" dirty="0"/>
              <a:t>2010 / 2013 Edition, section 24.5.2</a:t>
            </a:r>
          </a:p>
          <a:p>
            <a:r>
              <a:rPr lang="en-US" sz="1350" dirty="0"/>
              <a:t>The 2016 edition of NFPA 72 relocated the requirements to NFPA 1221</a:t>
            </a:r>
          </a:p>
          <a:p>
            <a:r>
              <a:rPr lang="en-US" sz="1350" dirty="0">
                <a:ea typeface="Calibri" panose="020F0502020204030204" pitchFamily="34" charset="0"/>
                <a:cs typeface="Times New Roman" panose="02020603050405020304" pitchFamily="18" charset="0"/>
              </a:rPr>
              <a:t>2016 &amp; 2019 Editions of NFPA 1221, Emergency Service Communications Systems, Section 9.6</a:t>
            </a:r>
            <a:endParaRPr lang="en-US" sz="1350" dirty="0"/>
          </a:p>
          <a:p>
            <a:pPr marL="0" indent="0">
              <a:buNone/>
            </a:pPr>
            <a:endParaRPr lang="en-US" sz="1200" dirty="0"/>
          </a:p>
          <a:p>
            <a:pPr lvl="0"/>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Image result for international building code"/>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317424" y="1599248"/>
            <a:ext cx="1082207" cy="14038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2015 ifc 510"/>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r="22654"/>
          <a:stretch/>
        </p:blipFill>
        <p:spPr bwMode="auto">
          <a:xfrm>
            <a:off x="7335107" y="3076182"/>
            <a:ext cx="1089561" cy="1408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lated image"/>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l="15515" t="3750" r="17624" b="5219"/>
          <a:stretch/>
        </p:blipFill>
        <p:spPr bwMode="auto">
          <a:xfrm>
            <a:off x="7335107" y="4569705"/>
            <a:ext cx="1062058" cy="144597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F3EB202-9404-4195-9AAC-28A9884DB116}"/>
              </a:ext>
            </a:extLst>
          </p:cNvPr>
          <p:cNvSpPr txBox="1">
            <a:spLocks/>
          </p:cNvSpPr>
          <p:nvPr/>
        </p:nvSpPr>
        <p:spPr>
          <a:xfrm>
            <a:off x="1702899" y="497711"/>
            <a:ext cx="6128126" cy="628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ABFA0"/>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z="4000" dirty="0"/>
              <a:t>Life Safety Benefits of BDA Systems: Codes &amp; Standards</a:t>
            </a:r>
          </a:p>
        </p:txBody>
      </p:sp>
    </p:spTree>
    <p:extLst>
      <p:ext uri="{BB962C8B-B14F-4D97-AF65-F5344CB8AC3E}">
        <p14:creationId xmlns:p14="http://schemas.microsoft.com/office/powerpoint/2010/main" val="22737733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wKTlsw8QTa6V8QkzzaGJ8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7ZPgPWEWTVyYvjmZPzFc5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sqc3YbqqR5eYAM0katpUu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QRxXY9DJRyS20IuMLw6vR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AGrtQIUSQ_aioftLccCzL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25NVBqFWTkOT2pIMtaXBj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X4JSxvEfTKu0MTrqzf69A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C1EPqkdzRqKw551OVmniS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tau02NfEQqizevmk9Ziz_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EYf4xp0kTFiSIPSi5FYdA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LrUUAQs_TCi_zVuHY.Nh6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kDfTLbFsQLuNRIViDusE9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6Mpyn0epRvy7JC1Zd.rWe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J93pRxEMSfWzGNyI5MR5O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i5AmlmK_SVGDYR64Q6FkS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J4CPi5doQpeUwvygQfXFpw"/>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nhObSBHMQn6Bg.5hwFfgh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2pMqwHeJTamgCXBMj1Vx6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XdH0TN.NRGC8cmSifBml1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mLcXqgbQ0y5oGNqq_cBV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PgPBcQAUQPavVMt_jdJ6UQ"/>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GIoa.4C_ThyJuG4VAIlMzg"/>
</p:tagLst>
</file>

<file path=ppt/theme/theme1.xml><?xml version="1.0" encoding="utf-8"?>
<a:theme xmlns:a="http://schemas.openxmlformats.org/drawingml/2006/main" name="1_Them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chnician Trai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RR Slides">
      <a:majorFont>
        <a:latin typeface="Calibri Light"/>
        <a:ea typeface=""/>
        <a:cs typeface=""/>
      </a:majorFont>
      <a:minorFont>
        <a:latin typeface="Open San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chnician Trai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RR Slides">
      <a:majorFont>
        <a:latin typeface="Calibri Light"/>
        <a:ea typeface=""/>
        <a:cs typeface=""/>
      </a:majorFont>
      <a:minorFont>
        <a:latin typeface="Open San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chnician Trai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RR Slides">
      <a:majorFont>
        <a:latin typeface="Calibri Light"/>
        <a:ea typeface=""/>
        <a:cs typeface=""/>
      </a:majorFont>
      <a:minorFont>
        <a:latin typeface="Open San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hem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C1DFC45DA403499938F0D2ED15A473" ma:contentTypeVersion="2" ma:contentTypeDescription="Create a new document." ma:contentTypeScope="" ma:versionID="7b116127dcf670508d463031cabbb532">
  <xsd:schema xmlns:xsd="http://www.w3.org/2001/XMLSchema" xmlns:xs="http://www.w3.org/2001/XMLSchema" xmlns:p="http://schemas.microsoft.com/office/2006/metadata/properties" xmlns:ns2="3eecf739-2712-48cd-997b-19b015ccba20" targetNamespace="http://schemas.microsoft.com/office/2006/metadata/properties" ma:root="true" ma:fieldsID="5bdeda96e462bdd20f56679c058a833c" ns2:_="">
    <xsd:import namespace="3eecf739-2712-48cd-997b-19b015ccba2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ecf739-2712-48cd-997b-19b015ccba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32C44F-0EEC-4882-AC46-0F3454A2FD05}">
  <ds:schemaRefs>
    <ds:schemaRef ds:uri="http://schemas.microsoft.com/sharepoint/v3/contenttype/forms"/>
  </ds:schemaRefs>
</ds:datastoreItem>
</file>

<file path=customXml/itemProps2.xml><?xml version="1.0" encoding="utf-8"?>
<ds:datastoreItem xmlns:ds="http://schemas.openxmlformats.org/officeDocument/2006/customXml" ds:itemID="{6D752B66-D6B5-4D50-AE7F-9E9FC78B547F}">
  <ds:schemaRefs>
    <ds:schemaRef ds:uri="http://purl.org/dc/elements/1.1/"/>
    <ds:schemaRef ds:uri="http://www.w3.org/XML/1998/namespace"/>
    <ds:schemaRef ds:uri="http://schemas.microsoft.com/office/infopath/2007/PartnerControls"/>
    <ds:schemaRef ds:uri="3eecf739-2712-48cd-997b-19b015ccba20"/>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111BDD31-A827-4D6F-8699-9BCD198142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ecf739-2712-48cd-997b-19b015ccba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15429</TotalTime>
  <Words>1443</Words>
  <Application>Microsoft Office PowerPoint</Application>
  <PresentationFormat>On-screen Show (4:3)</PresentationFormat>
  <Paragraphs>294</Paragraphs>
  <Slides>27</Slides>
  <Notes>25</Notes>
  <HiddenSlides>2</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27</vt:i4>
      </vt:variant>
    </vt:vector>
  </HeadingPairs>
  <TitlesOfParts>
    <vt:vector size="42" baseType="lpstr">
      <vt:lpstr>Arial</vt:lpstr>
      <vt:lpstr>Arial Black</vt:lpstr>
      <vt:lpstr>Calibri</vt:lpstr>
      <vt:lpstr>Calibri Light</vt:lpstr>
      <vt:lpstr>Open Sans</vt:lpstr>
      <vt:lpstr>Open Sans Condensed</vt:lpstr>
      <vt:lpstr>Times New Roman</vt:lpstr>
      <vt:lpstr>Wingdings</vt:lpstr>
      <vt:lpstr>1_Theme Slide</vt:lpstr>
      <vt:lpstr>1_Technician Training</vt:lpstr>
      <vt:lpstr>2_Technician Training</vt:lpstr>
      <vt:lpstr>3_Technician Training</vt:lpstr>
      <vt:lpstr>Custom Design</vt:lpstr>
      <vt:lpstr>2_Theme Slide</vt:lpstr>
      <vt:lpstr>think-cell Slide</vt:lpstr>
      <vt:lpstr>PowerPoint Presentation</vt:lpstr>
      <vt:lpstr>PowerPoint Presentation</vt:lpstr>
      <vt:lpstr>  Emergency Responder Communications  Enhancement System (ERCES)   In-Building Emergency Responder Radio  Coverage Enhancement Systems (IBERRCES)   Bi-Directional Amplifier (BDA) SYSTEMS </vt:lpstr>
      <vt:lpstr>PowerPoint Presentation</vt:lpstr>
      <vt:lpstr>Public Safety Radio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Each UL2524 Listed BDA is installed by Factory-Certified Life Safety Systems Technicians with F.C.C. G.R.O.L. Licenses as required by IBC/IFC.  Standardized Training, Tools &amp; Equipment, Standardized Design Process (using iBwave software)   Each ERCES system design is either certified or done by the manufacturer  Proficiency ensures that the entire system meets Honeywell’s Quality Standards </vt:lpstr>
      <vt:lpstr>PowerPoint Presentation</vt:lpstr>
      <vt:lpstr>PowerPoint Presentation</vt:lpstr>
      <vt:lpstr>PowerPoint Presentation</vt:lpstr>
      <vt:lpstr>PowerPoint Presentation</vt:lpstr>
      <vt:lpstr>How do AHJs Specify &amp; Ensure Compliance? </vt:lpstr>
      <vt:lpstr>PowerPoint Presentation</vt:lpstr>
      <vt:lpstr>PowerPoint Presentation</vt:lpstr>
      <vt:lpstr>PowerPoint Presentation</vt:lpstr>
      <vt:lpstr>PowerPoint Presentation</vt:lpstr>
      <vt:lpstr>What is the difference? Which one is better?</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Kaiser</dc:creator>
  <cp:lastModifiedBy>Keith Miller</cp:lastModifiedBy>
  <cp:revision>318</cp:revision>
  <dcterms:created xsi:type="dcterms:W3CDTF">2018-01-10T20:43:57Z</dcterms:created>
  <dcterms:modified xsi:type="dcterms:W3CDTF">2019-03-11T20:31:34Z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0x01010039C1DFC45DA403499938F0D2ED15A473</vt:lpwstr>
  </property>
</Properties>
</file>